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8" r:id="rId11"/>
    <p:sldId id="267" r:id="rId12"/>
    <p:sldId id="269" r:id="rId13"/>
    <p:sldId id="271" r:id="rId14"/>
    <p:sldId id="272" r:id="rId15"/>
    <p:sldId id="273" r:id="rId16"/>
    <p:sldId id="274" r:id="rId17"/>
    <p:sldId id="285" r:id="rId18"/>
    <p:sldId id="295" r:id="rId19"/>
    <p:sldId id="286" r:id="rId20"/>
    <p:sldId id="293" r:id="rId21"/>
    <p:sldId id="294" r:id="rId22"/>
    <p:sldId id="275" r:id="rId23"/>
    <p:sldId id="276" r:id="rId24"/>
    <p:sldId id="277" r:id="rId25"/>
    <p:sldId id="279" r:id="rId26"/>
    <p:sldId id="278" r:id="rId27"/>
    <p:sldId id="280" r:id="rId28"/>
    <p:sldId id="281" r:id="rId29"/>
    <p:sldId id="282" r:id="rId30"/>
    <p:sldId id="283" r:id="rId31"/>
    <p:sldId id="284" r:id="rId32"/>
    <p:sldId id="290" r:id="rId33"/>
    <p:sldId id="291" r:id="rId34"/>
    <p:sldId id="288" r:id="rId35"/>
    <p:sldId id="289" r:id="rId36"/>
    <p:sldId id="292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3" autoAdjust="0"/>
    <p:restoredTop sz="94660"/>
  </p:normalViewPr>
  <p:slideViewPr>
    <p:cSldViewPr>
      <p:cViewPr>
        <p:scale>
          <a:sx n="73" d="100"/>
          <a:sy n="73" d="100"/>
        </p:scale>
        <p:origin x="-22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4552E9-1335-495E-A999-B49A1C65B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A0751-B57D-4A05-8DBA-6392BE842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6B34-8430-43DD-9A39-4842C0B51D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4556-84DF-4595-8528-54E340F08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8B50D-718C-42DC-A429-D481AFE30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EB845-E0E7-48F2-BF1A-9EAF3494F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F300F-5C32-4787-AB47-B3636EE86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7AF34-245B-4285-8B0A-D71D16E82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375FB-134C-4F26-9892-A1C8BFEDF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E3F1C-1765-4534-9EBF-245B5B3EA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6136E-93BE-4BEE-B615-8BB287114C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94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81CCF37F-D450-40BD-9DD4-B05BA52B0C8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39850"/>
            <a:ext cx="7772400" cy="1555750"/>
          </a:xfrm>
        </p:spPr>
        <p:txBody>
          <a:bodyPr/>
          <a:lstStyle/>
          <a:p>
            <a:r>
              <a:rPr lang="en-US" sz="4400">
                <a:solidFill>
                  <a:srgbClr val="FFFF00"/>
                </a:solidFill>
              </a:rPr>
              <a:t>Comparing the Sheep Brain to the Human Brain – A Visual Guide to Use During Sheep Brain Dissection Laboratories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38200" y="4876800"/>
            <a:ext cx="7467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Margarita Bracamonte, Ph.D.                Northland Community &amp; Technical College, East Grand Forks, MN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447800"/>
            <a:ext cx="31226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-149225"/>
            <a:ext cx="2286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Cerebrum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057400"/>
            <a:ext cx="5867400" cy="4114800"/>
          </a:xfrm>
          <a:prstGeom prst="rect">
            <a:avLst/>
          </a:prstGeom>
          <a:noFill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648200" y="6172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 – Lateral View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-76200" y="6248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 – Superior View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743200" y="457200"/>
            <a:ext cx="6553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Gyri (Gyrus – Singular)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2133600" y="1219200"/>
            <a:ext cx="9906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2590800" y="1219200"/>
            <a:ext cx="11430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2057400" y="1143000"/>
            <a:ext cx="7620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6705600" y="1219200"/>
            <a:ext cx="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6324600" y="1295400"/>
            <a:ext cx="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4495800" y="1219200"/>
            <a:ext cx="11430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447800"/>
            <a:ext cx="31226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057400"/>
            <a:ext cx="5867400" cy="4114800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-149225"/>
            <a:ext cx="2286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Cerebrum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667000" y="395288"/>
            <a:ext cx="6553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Sulci (Sulcus – Singular)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914400" y="1143000"/>
            <a:ext cx="17526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2362200" y="1219200"/>
            <a:ext cx="3810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5943600" y="12954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953000" y="1219200"/>
            <a:ext cx="762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886200" y="6172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 – Left Lateral View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 - Superior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 animBg="1"/>
      <p:bldP spid="32777" grpId="0" animBg="1"/>
      <p:bldP spid="32778" grpId="0" animBg="1"/>
      <p:bldP spid="327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3488"/>
            <a:ext cx="7543800" cy="5624512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-152400" y="-304800"/>
            <a:ext cx="6248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Cerebrum – Midsagittal View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3048000" y="1143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191000" y="11430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495800" y="1066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5029200" y="1143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85800" y="395288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>
                <a:solidFill>
                  <a:srgbClr val="FF3300"/>
                </a:solidFill>
                <a:latin typeface="Times New Roman" pitchFamily="18" charset="0"/>
              </a:rPr>
              <a:t>Sulci</a:t>
            </a:r>
            <a:r>
              <a:rPr lang="en-US" sz="4400">
                <a:solidFill>
                  <a:srgbClr val="FF3300"/>
                </a:solidFill>
                <a:latin typeface="Times New Roman" pitchFamily="18" charset="0"/>
              </a:rPr>
              <a:t> - shallow groves between gyri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81000" y="5943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Human Brain (Right Lateral View)-Cerebral Lobes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47800" y="457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Frontal Lobe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410200" y="4572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Parietal Lobe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295400" y="36576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Temporal Lobe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410200" y="36576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Occipital Lobe</a:t>
            </a:r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3733800" cy="2743200"/>
          </a:xfrm>
          <a:prstGeom prst="rect">
            <a:avLst/>
          </a:prstGeom>
          <a:noFill/>
        </p:spPr>
      </p:pic>
      <p:sp>
        <p:nvSpPr>
          <p:cNvPr id="36876" name="Oval 12"/>
          <p:cNvSpPr>
            <a:spLocks noChangeArrowheads="1"/>
          </p:cNvSpPr>
          <p:nvPr/>
        </p:nvSpPr>
        <p:spPr bwMode="auto">
          <a:xfrm rot="20335033">
            <a:off x="3057029" y="1178440"/>
            <a:ext cx="9906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90600"/>
            <a:ext cx="3733800" cy="2743200"/>
          </a:xfrm>
          <a:prstGeom prst="rect">
            <a:avLst/>
          </a:prstGeom>
          <a:noFill/>
        </p:spPr>
      </p:pic>
      <p:sp>
        <p:nvSpPr>
          <p:cNvPr id="36879" name="Oval 15"/>
          <p:cNvSpPr>
            <a:spLocks noChangeArrowheads="1"/>
          </p:cNvSpPr>
          <p:nvPr/>
        </p:nvSpPr>
        <p:spPr bwMode="auto">
          <a:xfrm rot="16886545">
            <a:off x="5839511" y="636897"/>
            <a:ext cx="1143000" cy="167331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88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3733800" cy="2743200"/>
          </a:xfrm>
          <a:prstGeom prst="rect">
            <a:avLst/>
          </a:prstGeom>
          <a:noFill/>
        </p:spPr>
      </p:pic>
      <p:sp>
        <p:nvSpPr>
          <p:cNvPr id="36881" name="Oval 17"/>
          <p:cNvSpPr>
            <a:spLocks noChangeArrowheads="1"/>
          </p:cNvSpPr>
          <p:nvPr/>
        </p:nvSpPr>
        <p:spPr bwMode="auto">
          <a:xfrm rot="-47451134">
            <a:off x="1663700" y="4676775"/>
            <a:ext cx="1092200" cy="2209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14800"/>
            <a:ext cx="3733800" cy="2743200"/>
          </a:xfrm>
          <a:prstGeom prst="rect">
            <a:avLst/>
          </a:prstGeom>
          <a:noFill/>
        </p:spPr>
      </p:pic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4800600" y="4648200"/>
            <a:ext cx="9144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" y="0"/>
            <a:ext cx="8534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Gray &amp; White Matter of the Cerebrum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990600"/>
            <a:ext cx="32178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85800"/>
            <a:ext cx="4965700" cy="5867400"/>
          </a:xfrm>
          <a:prstGeom prst="rect">
            <a:avLst/>
          </a:prstGeom>
          <a:noFill/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-76200" y="547688"/>
            <a:ext cx="426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Sheep Brain </a:t>
            </a:r>
            <a:br>
              <a:rPr lang="en-US" sz="2800" b="1"/>
            </a:br>
            <a:r>
              <a:rPr lang="en-US" sz="2800" b="1"/>
              <a:t>   </a:t>
            </a:r>
            <a:r>
              <a:rPr lang="en-US" sz="2400" b="1"/>
              <a:t>(Anterior)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28600" y="5715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(Posterior)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2590800" y="1295400"/>
            <a:ext cx="1066800" cy="76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2209800" y="2667000"/>
            <a:ext cx="9906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2286000" y="1295400"/>
            <a:ext cx="1371600" cy="533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 flipV="1">
            <a:off x="4572000" y="1295400"/>
            <a:ext cx="3276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 flipV="1">
            <a:off x="4572000" y="1295400"/>
            <a:ext cx="3733800" cy="609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505200" y="9906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Gray  </a:t>
            </a:r>
            <a:br>
              <a:rPr lang="en-US" sz="2400" b="1"/>
            </a:br>
            <a:r>
              <a:rPr lang="en-US" sz="2400" b="1"/>
              <a:t> Matter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4267200" y="1981200"/>
            <a:ext cx="3124200" cy="990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4267200" y="2133600"/>
            <a:ext cx="342900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4267200" y="2286000"/>
            <a:ext cx="4191000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V="1">
            <a:off x="2438400" y="2895600"/>
            <a:ext cx="7620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048000" y="26670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White  </a:t>
            </a:r>
            <a:br>
              <a:rPr lang="en-US" sz="2400" b="1"/>
            </a:br>
            <a:r>
              <a:rPr lang="en-US" sz="2400" b="1"/>
              <a:t> Matter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4114800" y="577850"/>
            <a:ext cx="426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Human Brain </a:t>
            </a:r>
            <a:br>
              <a:rPr lang="en-US" sz="2800" b="1"/>
            </a:br>
            <a:r>
              <a:rPr lang="en-US" sz="2800" b="1"/>
              <a:t>   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1000" y="0"/>
            <a:ext cx="8534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Gray Matter = Cerebral Cortex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5287963" cy="6248400"/>
          </a:xfrm>
          <a:prstGeom prst="rect">
            <a:avLst/>
          </a:prstGeom>
          <a:noFill/>
        </p:spPr>
      </p:pic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6302375" y="1752600"/>
            <a:ext cx="685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5921375" y="1828800"/>
            <a:ext cx="106680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6911975" y="11430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Cerebral Cortex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0" y="609600"/>
            <a:ext cx="1600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Human </a:t>
            </a:r>
            <a:br>
              <a:rPr lang="en-US" sz="2800" b="1"/>
            </a:br>
            <a:r>
              <a:rPr lang="en-US" sz="2800" b="1"/>
              <a:t>Brain </a:t>
            </a:r>
            <a:br>
              <a:rPr lang="en-US" sz="2800" b="1"/>
            </a:br>
            <a:r>
              <a:rPr lang="en-US" sz="2800" b="1"/>
              <a:t>   </a:t>
            </a:r>
            <a:endParaRPr lang="en-US" sz="2400" b="1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5845175" y="1371600"/>
            <a:ext cx="114300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7032625" y="2724150"/>
            <a:ext cx="1730375" cy="2686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What parts of a neuron are found at the cerebral cortex?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934200" y="15240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White </a:t>
            </a:r>
            <a:r>
              <a:rPr lang="en-US" sz="2400" b="1" dirty="0" smtClean="0">
                <a:solidFill>
                  <a:srgbClr val="FFFF00"/>
                </a:solidFill>
              </a:rPr>
              <a:t>Matter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5287963" cy="6248400"/>
          </a:xfrm>
          <a:prstGeom prst="rect">
            <a:avLst/>
          </a:prstGeom>
          <a:noFill/>
        </p:spPr>
      </p:pic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4854575" y="1752600"/>
            <a:ext cx="21336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5921375" y="1828800"/>
            <a:ext cx="106680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0" y="609600"/>
            <a:ext cx="1600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Human </a:t>
            </a:r>
            <a:br>
              <a:rPr lang="en-US" sz="2800" b="1"/>
            </a:br>
            <a:r>
              <a:rPr lang="en-US" sz="2800" b="1"/>
              <a:t>Brain </a:t>
            </a:r>
            <a:br>
              <a:rPr lang="en-US" sz="2800" b="1"/>
            </a:br>
            <a:r>
              <a:rPr lang="en-US" sz="2800" b="1"/>
              <a:t>   </a:t>
            </a:r>
            <a:endParaRPr lang="en-US" sz="2400" b="1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4930775" y="1143000"/>
            <a:ext cx="205740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032625" y="2724150"/>
            <a:ext cx="1730375" cy="267765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What parts of a neuron are found </a:t>
            </a:r>
            <a:r>
              <a:rPr lang="en-US" sz="2400" b="1" dirty="0" smtClean="0">
                <a:solidFill>
                  <a:srgbClr val="FFFF00"/>
                </a:solidFill>
              </a:rPr>
              <a:t>in cerebral white mater?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4318000"/>
          </a:xfrm>
          <a:prstGeom prst="rect">
            <a:avLst/>
          </a:prstGeom>
          <a:noFill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6477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-76200" y="1600200"/>
            <a:ext cx="3124200" cy="1066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Corpus Callosum</a:t>
            </a: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V="1">
            <a:off x="2514600" y="1600200"/>
            <a:ext cx="2514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1219200" y="2590800"/>
            <a:ext cx="152400" cy="2667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010400" y="4191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7086600" y="55626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Midsagittal Section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-304800" y="-73025"/>
            <a:ext cx="3962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 found</a:t>
            </a:r>
            <a:b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 the Cerebrum</a:t>
            </a: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1371600" y="2590800"/>
            <a:ext cx="12954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V="1">
            <a:off x="2514600" y="1676400"/>
            <a:ext cx="426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51207" grpId="0" animBg="1"/>
      <p:bldP spid="51208" grpId="0" animBg="1"/>
      <p:bldP spid="51213" grpId="0" animBg="1"/>
      <p:bldP spid="512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4318000"/>
          </a:xfrm>
          <a:prstGeom prst="rect">
            <a:avLst/>
          </a:prstGeom>
          <a:noFill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6477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31242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Fornix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010400" y="4191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7086600" y="55626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Midsagittal Section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-304800" y="-73025"/>
            <a:ext cx="3962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 found</a:t>
            </a:r>
            <a:b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 the Cerebrum</a:t>
            </a: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1981200" y="2057400"/>
            <a:ext cx="0" cy="304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V="1">
            <a:off x="2514600" y="1981200"/>
            <a:ext cx="3124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75" grpId="0" animBg="1"/>
      <p:bldP spid="624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4318000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6477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-76200" y="1371600"/>
            <a:ext cx="3124200" cy="1066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Lateral Ventricles</a:t>
            </a: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>
            <a:off x="1524000" y="2438400"/>
            <a:ext cx="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010400" y="4191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629400" y="55626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Midsagittal Section 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-304800" y="-73025"/>
            <a:ext cx="3962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 found</a:t>
            </a:r>
            <a:b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 the Cerebrum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V="1">
            <a:off x="2362200" y="1828800"/>
            <a:ext cx="304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 animBg="1"/>
      <p:bldP spid="532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69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I have edited Dr. </a:t>
            </a:r>
            <a:r>
              <a:rPr lang="en-US" sz="3200" dirty="0" err="1" smtClean="0"/>
              <a:t>Bracamonte’s</a:t>
            </a:r>
            <a:r>
              <a:rPr lang="en-US" sz="3200" dirty="0" smtClean="0"/>
              <a:t> presentation to better fit our Cameron Human Anatomy course.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	</a:t>
            </a:r>
            <a:r>
              <a:rPr lang="en-US" sz="3200" dirty="0" smtClean="0"/>
              <a:t>	- Ron Gaines </a:t>
            </a:r>
            <a:endParaRPr lang="en-US" sz="3200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57200" y="457200"/>
            <a:ext cx="77724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57200" y="381000"/>
            <a:ext cx="8229600" cy="60960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4318000"/>
          </a:xfrm>
          <a:prstGeom prst="rect">
            <a:avLst/>
          </a:prstGeom>
          <a:noFill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6477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219200" y="1524000"/>
            <a:ext cx="3124200" cy="1066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Third</a:t>
            </a:r>
            <a:br>
              <a:rPr lang="en-US" sz="3200" b="1">
                <a:solidFill>
                  <a:srgbClr val="FFFF00"/>
                </a:solidFill>
              </a:rPr>
            </a:br>
            <a:r>
              <a:rPr lang="en-US" sz="3200" b="1">
                <a:solidFill>
                  <a:srgbClr val="FFFF00"/>
                </a:solidFill>
              </a:rPr>
              <a:t>Ventricle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2667000" y="2590800"/>
            <a:ext cx="0" cy="304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010400" y="4191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629400" y="55626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Midsagittal Section 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-304800" y="-73025"/>
            <a:ext cx="3962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 found</a:t>
            </a:r>
            <a:b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 the Cerebrum</a:t>
            </a: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581400" y="2133600"/>
            <a:ext cx="2514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 animBg="1"/>
      <p:bldP spid="604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4318000"/>
          </a:xfrm>
          <a:prstGeom prst="rect">
            <a:avLst/>
          </a:prstGeom>
          <a:noFill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6477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133600" y="1905000"/>
            <a:ext cx="3124200" cy="1066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Fourth</a:t>
            </a:r>
            <a:br>
              <a:rPr lang="en-US" sz="3200" b="1">
                <a:solidFill>
                  <a:srgbClr val="FFFF00"/>
                </a:solidFill>
              </a:rPr>
            </a:br>
            <a:r>
              <a:rPr lang="en-US" sz="3200" b="1">
                <a:solidFill>
                  <a:srgbClr val="FFFF00"/>
                </a:solidFill>
              </a:rPr>
              <a:t>Ventricle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H="1">
            <a:off x="4572000" y="2895600"/>
            <a:ext cx="0" cy="297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010400" y="4191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6629400" y="55626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Midsagittal Section 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-304800" y="-73025"/>
            <a:ext cx="3962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 found</a:t>
            </a:r>
            <a:b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 the Cerebrum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4648200" y="2819400"/>
            <a:ext cx="2362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 animBg="1"/>
      <p:bldP spid="614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28600" y="-304800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 found at the Cerebellum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57213"/>
            <a:ext cx="5257800" cy="4038600"/>
          </a:xfrm>
          <a:prstGeom prst="rect">
            <a:avLst/>
          </a:prstGeom>
          <a:noFill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48200" y="5257800"/>
            <a:ext cx="25908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Cerebellum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 flipV="1">
            <a:off x="4953000" y="3810000"/>
            <a:ext cx="0" cy="15240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477000" y="4114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Human Brain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95788"/>
            <a:ext cx="4495800" cy="2462212"/>
          </a:xfrm>
          <a:prstGeom prst="rect">
            <a:avLst/>
          </a:prstGeom>
          <a:noFill/>
        </p:spPr>
      </p:pic>
      <p:sp>
        <p:nvSpPr>
          <p:cNvPr id="40969" name="Line 9"/>
          <p:cNvSpPr>
            <a:spLocks noChangeShapeType="1"/>
          </p:cNvSpPr>
          <p:nvPr/>
        </p:nvSpPr>
        <p:spPr bwMode="auto">
          <a:xfrm flipH="1" flipV="1">
            <a:off x="1295400" y="5638800"/>
            <a:ext cx="34290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286000" y="64008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Sheep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8" grpId="0" animBg="1"/>
      <p:bldP spid="409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4318000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6477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010400" y="4191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0" y="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Midsagittal Section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6324600" y="4953000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Cerebellar Cortex</a:t>
            </a:r>
            <a:br>
              <a:rPr lang="en-US" sz="2400" b="1"/>
            </a:br>
            <a:r>
              <a:rPr lang="en-US" sz="2400" b="1"/>
              <a:t>(Gray matter)</a:t>
            </a: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5257800" y="5181600"/>
            <a:ext cx="1143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V="1">
            <a:off x="4724400" y="5181600"/>
            <a:ext cx="167640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5029200" y="4648200"/>
            <a:ext cx="1371600" cy="533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6629400" y="5867400"/>
            <a:ext cx="2514600" cy="9540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What parts of a neuron are found </a:t>
            </a:r>
            <a:r>
              <a:rPr lang="en-US" dirty="0" smtClean="0">
                <a:solidFill>
                  <a:srgbClr val="FFFF00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the cerebellar cortex?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3276600" y="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4318000"/>
          </a:xfrm>
          <a:prstGeom prst="rect">
            <a:avLst/>
          </a:prstGeom>
          <a:noFill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6477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010400" y="4191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0" y="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Midsagittal Section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943600" y="4800600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Cerebellar </a:t>
            </a:r>
            <a:r>
              <a:rPr lang="en-US" sz="2400" b="1" dirty="0" smtClean="0"/>
              <a:t>white matter (arbor vitae)</a:t>
            </a:r>
            <a:endParaRPr lang="en-US" sz="2400" b="1" dirty="0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4724400" y="5105400"/>
            <a:ext cx="1371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V="1">
            <a:off x="4343400" y="5105400"/>
            <a:ext cx="167640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4724400" y="4800600"/>
            <a:ext cx="137160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553200" y="5791200"/>
            <a:ext cx="2590800" cy="92333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What parts of a neuron are </a:t>
            </a:r>
            <a:r>
              <a:rPr lang="en-US" dirty="0" smtClean="0">
                <a:solidFill>
                  <a:srgbClr val="FFFF00"/>
                </a:solidFill>
              </a:rPr>
              <a:t>found in the arbor vitae?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3276600" y="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685800"/>
            <a:ext cx="33797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88" y="228600"/>
            <a:ext cx="5021262" cy="6324600"/>
          </a:xfrm>
          <a:prstGeom prst="rect">
            <a:avLst/>
          </a:prstGeom>
          <a:noFill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486400" y="63547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Ventral View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010400" y="457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-76200" y="457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1447800" y="2514600"/>
            <a:ext cx="1143000" cy="297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6172200" y="2895600"/>
            <a:ext cx="1143000" cy="1981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2286000" y="5334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3581400" y="4724400"/>
            <a:ext cx="28194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524000" y="6202363"/>
            <a:ext cx="243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Brainstem</a:t>
            </a: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1676400" y="5791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6934200" y="5029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152400" y="5546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7239000" y="4784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-457200" y="-304800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 found at the Brainstem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685800"/>
            <a:ext cx="33797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88" y="228600"/>
            <a:ext cx="5021262" cy="6324600"/>
          </a:xfrm>
          <a:prstGeom prst="rect">
            <a:avLst/>
          </a:prstGeom>
          <a:noFill/>
        </p:spPr>
      </p:pic>
      <p:sp>
        <p:nvSpPr>
          <p:cNvPr id="44039" name="Line 7"/>
          <p:cNvSpPr>
            <a:spLocks noChangeShapeType="1"/>
          </p:cNvSpPr>
          <p:nvPr/>
        </p:nvSpPr>
        <p:spPr bwMode="auto">
          <a:xfrm flipH="1">
            <a:off x="6934200" y="5029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6200" y="5546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7239000" y="4784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1676400" y="5791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1447800" y="3581400"/>
            <a:ext cx="1066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5943600" y="3048000"/>
            <a:ext cx="15240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2514600" y="38862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4648200" y="38862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3657600" y="351948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Pons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-304800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 found at the Brainstem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638800" y="6477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0668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685800"/>
            <a:ext cx="33797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88" y="228600"/>
            <a:ext cx="5021262" cy="6324600"/>
          </a:xfrm>
          <a:prstGeom prst="rect">
            <a:avLst/>
          </a:prstGeom>
          <a:noFill/>
        </p:spPr>
      </p:pic>
      <p:sp>
        <p:nvSpPr>
          <p:cNvPr id="46084" name="Line 4"/>
          <p:cNvSpPr>
            <a:spLocks noChangeShapeType="1"/>
          </p:cNvSpPr>
          <p:nvPr/>
        </p:nvSpPr>
        <p:spPr bwMode="auto">
          <a:xfrm flipH="1">
            <a:off x="6934200" y="5029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6200" y="5546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7239000" y="4784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1676400" y="5791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371600" y="4114800"/>
            <a:ext cx="12192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6400800" y="3962400"/>
            <a:ext cx="838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2514600" y="44196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5105400" y="44196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200400" y="4083050"/>
            <a:ext cx="236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Medulla</a:t>
            </a:r>
            <a:br>
              <a:rPr lang="en-US" sz="2800" b="1">
                <a:solidFill>
                  <a:srgbClr val="FFFF00"/>
                </a:solidFill>
              </a:rPr>
            </a:br>
            <a:r>
              <a:rPr lang="en-US" sz="2800" b="1">
                <a:solidFill>
                  <a:srgbClr val="FFFF00"/>
                </a:solidFill>
              </a:rPr>
              <a:t>Oblongata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228600" y="-304800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 found at the Brainstem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5638800" y="6477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0668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431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6477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52400" y="1263650"/>
            <a:ext cx="259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Midsagittal Section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477000" y="4814888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Midbrain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3505200" y="5181600"/>
            <a:ext cx="2971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6629400" y="28194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7239000" y="3886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47118" name="Oval 14"/>
          <p:cNvSpPr>
            <a:spLocks noChangeArrowheads="1"/>
          </p:cNvSpPr>
          <p:nvPr/>
        </p:nvSpPr>
        <p:spPr bwMode="auto">
          <a:xfrm rot="8205341">
            <a:off x="2570779" y="5117446"/>
            <a:ext cx="1064225" cy="7017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-304800" y="-73025"/>
            <a:ext cx="3962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 found</a:t>
            </a:r>
            <a:b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 the Brainstem</a:t>
            </a:r>
          </a:p>
        </p:txBody>
      </p:sp>
      <p:sp>
        <p:nvSpPr>
          <p:cNvPr id="15" name="Oval 14"/>
          <p:cNvSpPr/>
          <p:nvPr/>
        </p:nvSpPr>
        <p:spPr bwMode="auto">
          <a:xfrm rot="3345898">
            <a:off x="6331025" y="1945694"/>
            <a:ext cx="636304" cy="91114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4318000"/>
          </a:xfrm>
          <a:prstGeom prst="rect">
            <a:avLst/>
          </a:prstGeom>
          <a:noFill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6477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Oval 4"/>
          <p:cNvSpPr>
            <a:spLocks noChangeArrowheads="1"/>
          </p:cNvSpPr>
          <p:nvPr/>
        </p:nvSpPr>
        <p:spPr bwMode="auto">
          <a:xfrm rot="2710140">
            <a:off x="5502275" y="1579563"/>
            <a:ext cx="622300" cy="1104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 rot="2391980">
            <a:off x="1930400" y="4903788"/>
            <a:ext cx="60325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-76200" y="1477963"/>
            <a:ext cx="3429000" cy="579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    </a:t>
            </a:r>
            <a:r>
              <a:rPr lang="en-US" sz="3200" b="1">
                <a:solidFill>
                  <a:srgbClr val="FFFF00"/>
                </a:solidFill>
              </a:rPr>
              <a:t>Diencephalon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3200400" y="1828800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590800" y="1981200"/>
            <a:ext cx="0" cy="304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7010400" y="4191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7086600" y="55626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Midsagittal Section</a:t>
            </a: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-152400" y="-76200"/>
            <a:ext cx="3962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 found</a:t>
            </a:r>
            <a:b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 the Diencephalon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76200"/>
            <a:ext cx="5067300" cy="3552825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4588"/>
            <a:ext cx="4876800" cy="2519362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0"/>
            <a:ext cx="32004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Human Brain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429000" y="457200"/>
            <a:ext cx="990600" cy="457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 rot="-1177628">
            <a:off x="6694488" y="2449513"/>
            <a:ext cx="21336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001000" y="32766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629400" y="4068763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Cerebellum</a:t>
            </a: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3048000" y="4267200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V="1">
            <a:off x="4038600" y="4419600"/>
            <a:ext cx="266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0" y="2468563"/>
            <a:ext cx="3200400" cy="579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Sheep Brain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676400" y="2971800"/>
            <a:ext cx="0" cy="685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724400" y="5456238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638800" y="51054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 Spinal 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5609" grpId="0" animBg="1"/>
      <p:bldP spid="25610" grpId="0"/>
      <p:bldP spid="25611" grpId="0" animBg="1"/>
      <p:bldP spid="256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4318000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6477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Oval 4"/>
          <p:cNvSpPr>
            <a:spLocks noChangeArrowheads="1"/>
          </p:cNvSpPr>
          <p:nvPr/>
        </p:nvSpPr>
        <p:spPr bwMode="auto">
          <a:xfrm rot="2710140">
            <a:off x="5662613" y="1646237"/>
            <a:ext cx="622300" cy="6508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 rot="2391980">
            <a:off x="1997075" y="4967288"/>
            <a:ext cx="603250" cy="7699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04800" y="1477963"/>
            <a:ext cx="3276600" cy="132343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Thalamus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(mostly intermediate mass)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3200400" y="1828800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2590800" y="259080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010400" y="4191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7086600" y="55626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Midsagittal Section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-152400" y="-76200"/>
            <a:ext cx="3962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 found</a:t>
            </a:r>
            <a:b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 the Diencephalon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 animBg="1"/>
      <p:bldP spid="49158" grpId="0"/>
      <p:bldP spid="49159" grpId="0" animBg="1"/>
      <p:bldP spid="491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4318000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6477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Oval 4"/>
          <p:cNvSpPr>
            <a:spLocks noChangeArrowheads="1"/>
          </p:cNvSpPr>
          <p:nvPr/>
        </p:nvSpPr>
        <p:spPr bwMode="auto">
          <a:xfrm rot="7190525">
            <a:off x="5440363" y="2203450"/>
            <a:ext cx="457200" cy="447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 rot="7814898">
            <a:off x="1868488" y="5508625"/>
            <a:ext cx="358775" cy="4603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-76200" y="2087563"/>
            <a:ext cx="3124200" cy="579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Hypothalamus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2895600" y="2438400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2133600" y="2590800"/>
            <a:ext cx="0" cy="297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010400" y="4191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7086600" y="55626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Midsagittal Section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-152400" y="-73025"/>
            <a:ext cx="3962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 found</a:t>
            </a:r>
            <a:b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 the Diencephalon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 animBg="1"/>
      <p:bldP spid="50182" grpId="0"/>
      <p:bldP spid="50183" grpId="0" animBg="1"/>
      <p:bldP spid="5018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685800"/>
            <a:ext cx="33797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88" y="228600"/>
            <a:ext cx="5021262" cy="6324600"/>
          </a:xfrm>
          <a:prstGeom prst="rect">
            <a:avLst/>
          </a:prstGeom>
          <a:noFill/>
        </p:spPr>
      </p:pic>
      <p:sp>
        <p:nvSpPr>
          <p:cNvPr id="57348" name="Line 4"/>
          <p:cNvSpPr>
            <a:spLocks noChangeShapeType="1"/>
          </p:cNvSpPr>
          <p:nvPr/>
        </p:nvSpPr>
        <p:spPr bwMode="auto">
          <a:xfrm flipH="1">
            <a:off x="6934200" y="5029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6200" y="5546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239000" y="4784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1676400" y="5791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5029200" y="1066800"/>
            <a:ext cx="1676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228600" y="-304800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Cranial Nerves – Olfactory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Nerve connections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495800" y="64770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/>
              <a:t>Human Brain – Ventral View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76200" y="6430963"/>
            <a:ext cx="4114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/>
              <a:t>Sheep Brain – Ventral View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5029200" y="1066800"/>
            <a:ext cx="2514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1752600" y="914400"/>
            <a:ext cx="1066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2590800" y="914400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2743200" y="609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Olfactory Bulbs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685800"/>
            <a:ext cx="33797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88" y="228600"/>
            <a:ext cx="5021262" cy="6324600"/>
          </a:xfrm>
          <a:prstGeom prst="rect">
            <a:avLst/>
          </a:prstGeom>
          <a:noFill/>
        </p:spPr>
      </p:pic>
      <p:sp>
        <p:nvSpPr>
          <p:cNvPr id="58372" name="Line 4"/>
          <p:cNvSpPr>
            <a:spLocks noChangeShapeType="1"/>
          </p:cNvSpPr>
          <p:nvPr/>
        </p:nvSpPr>
        <p:spPr bwMode="auto">
          <a:xfrm flipH="1">
            <a:off x="6934200" y="5029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6200" y="5546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239000" y="4784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1676400" y="5791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5334000" y="1295400"/>
            <a:ext cx="10668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28600" y="-304800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Cranial Nerves – Olfactory Nerves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495800" y="64770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/>
              <a:t>Human Brain – Ventral View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76200" y="6430963"/>
            <a:ext cx="4114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/>
              <a:t>Sheep Brain – Ventral View</a:t>
            </a: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5334000" y="1295400"/>
            <a:ext cx="1981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H="1">
            <a:off x="1600200" y="1371600"/>
            <a:ext cx="1447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H="1">
            <a:off x="2743200" y="1371600"/>
            <a:ext cx="304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2819400" y="990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Olfactory Tracts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685800"/>
            <a:ext cx="33797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88" y="228600"/>
            <a:ext cx="5021262" cy="6324600"/>
          </a:xfrm>
          <a:prstGeom prst="rect">
            <a:avLst/>
          </a:prstGeom>
          <a:noFill/>
        </p:spPr>
      </p:pic>
      <p:sp>
        <p:nvSpPr>
          <p:cNvPr id="55300" name="Line 4"/>
          <p:cNvSpPr>
            <a:spLocks noChangeShapeType="1"/>
          </p:cNvSpPr>
          <p:nvPr/>
        </p:nvSpPr>
        <p:spPr bwMode="auto">
          <a:xfrm flipH="1">
            <a:off x="6934200" y="5029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6200" y="5546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239000" y="4784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1676400" y="5791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6553200" y="1600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28600" y="-304800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Cranial Nerves – Optic Nerves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638800" y="6477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0668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6934200" y="1600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1905000" y="15240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2209800" y="15240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685800"/>
            <a:ext cx="33797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88" y="228600"/>
            <a:ext cx="5021262" cy="6324600"/>
          </a:xfrm>
          <a:prstGeom prst="rect">
            <a:avLst/>
          </a:prstGeom>
          <a:noFill/>
        </p:spPr>
      </p:pic>
      <p:sp>
        <p:nvSpPr>
          <p:cNvPr id="56324" name="Line 4"/>
          <p:cNvSpPr>
            <a:spLocks noChangeShapeType="1"/>
          </p:cNvSpPr>
          <p:nvPr/>
        </p:nvSpPr>
        <p:spPr bwMode="auto">
          <a:xfrm flipH="1">
            <a:off x="6934200" y="5029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6200" y="5546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239000" y="4784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1676400" y="5791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28600" y="-304800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Optic Nerves Cross at Optic Chiasm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638800" y="6477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0668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6705600" y="17526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2057400" y="1676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838200" y="1295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Optic Chiasm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410200" y="1295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Optic Chiasm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685800"/>
            <a:ext cx="33797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0338" y="228600"/>
            <a:ext cx="5021262" cy="6324600"/>
          </a:xfrm>
          <a:prstGeom prst="rect">
            <a:avLst/>
          </a:prstGeom>
          <a:noFill/>
        </p:spPr>
      </p:pic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6934200" y="5029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76200" y="5546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7239000" y="4784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1676400" y="5791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6477000" y="18288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28600" y="-304800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Cranial Nerves – Optic Nerves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638800" y="6477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0668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6934200" y="18288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1676400" y="19050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2438400" y="19050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1143000" y="1447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Optic Tracts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5715000" y="1447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Optic Tracts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Practice your Knowledge </a:t>
            </a:r>
            <a:r>
              <a:rPr lang="en-US" sz="4000" dirty="0" smtClean="0">
                <a:solidFill>
                  <a:srgbClr val="FFFF00"/>
                </a:solidFill>
              </a:rPr>
              <a:t>of Human </a:t>
            </a:r>
            <a:r>
              <a:rPr lang="en-US" sz="4000" dirty="0">
                <a:solidFill>
                  <a:srgbClr val="FFFF00"/>
                </a:solidFill>
              </a:rPr>
              <a:t>Brain Anatomy….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6019800" cy="4422775"/>
          </a:xfrm>
          <a:prstGeom prst="rect">
            <a:avLst/>
          </a:prstGeom>
          <a:noFill/>
        </p:spPr>
      </p:pic>
      <p:sp>
        <p:nvSpPr>
          <p:cNvPr id="63493" name="Oval 5"/>
          <p:cNvSpPr>
            <a:spLocks noChangeArrowheads="1"/>
          </p:cNvSpPr>
          <p:nvPr/>
        </p:nvSpPr>
        <p:spPr bwMode="auto">
          <a:xfrm rot="-47880795">
            <a:off x="2200275" y="2673350"/>
            <a:ext cx="1609725" cy="3248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791200" y="3505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Anterior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0" y="5562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Posterior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096000" y="1828800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1. Name </a:t>
            </a:r>
            <a:r>
              <a:rPr lang="en-US" sz="3200" dirty="0">
                <a:solidFill>
                  <a:srgbClr val="FFFF00"/>
                </a:solidFill>
              </a:rPr>
              <a:t>the cerebral lobe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Practice your Knowledge About the Human Brain Anatomy….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0" y="2743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Anterior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724400" y="5410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Posterior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6172200" y="1828800"/>
            <a:ext cx="304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2. Name </a:t>
            </a:r>
            <a:r>
              <a:rPr lang="en-US" sz="3200" dirty="0">
                <a:solidFill>
                  <a:srgbClr val="FFFF00"/>
                </a:solidFill>
              </a:rPr>
              <a:t>this part of the human brain.</a:t>
            </a:r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6172200" cy="4327525"/>
          </a:xfrm>
          <a:prstGeom prst="rect">
            <a:avLst/>
          </a:prstGeom>
          <a:noFill/>
        </p:spPr>
      </p:pic>
      <p:sp>
        <p:nvSpPr>
          <p:cNvPr id="64522" name="Oval 10"/>
          <p:cNvSpPr>
            <a:spLocks noChangeArrowheads="1"/>
          </p:cNvSpPr>
          <p:nvPr/>
        </p:nvSpPr>
        <p:spPr bwMode="auto">
          <a:xfrm rot="-1177628">
            <a:off x="3471863" y="4178300"/>
            <a:ext cx="2743200" cy="15255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-76200" y="2057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Anterior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105400" y="55768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Posterior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6705600" cy="4999038"/>
          </a:xfrm>
          <a:prstGeom prst="rect">
            <a:avLst/>
          </a:prstGeom>
          <a:noFill/>
        </p:spPr>
      </p:pic>
      <p:sp>
        <p:nvSpPr>
          <p:cNvPr id="65541" name="Line 5"/>
          <p:cNvSpPr>
            <a:spLocks noChangeShapeType="1"/>
          </p:cNvSpPr>
          <p:nvPr/>
        </p:nvSpPr>
        <p:spPr bwMode="auto">
          <a:xfrm flipH="1">
            <a:off x="1752600" y="1981200"/>
            <a:ext cx="48768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H="1">
            <a:off x="3733800" y="1981200"/>
            <a:ext cx="28956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Practice your Knowledge About the Human Brain Anatomy….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629400" y="1674813"/>
            <a:ext cx="304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3. Name </a:t>
            </a:r>
            <a:r>
              <a:rPr lang="en-US" sz="2400" dirty="0"/>
              <a:t>this part</a:t>
            </a:r>
            <a:br>
              <a:rPr lang="en-US" sz="2400" dirty="0"/>
            </a:br>
            <a:r>
              <a:rPr lang="en-US" sz="2400" dirty="0"/>
              <a:t>of the human cerebrum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0" y="22240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Anterior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172200" y="48910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Posterior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The human brain (and sheep brain) is made up of four parts:</a:t>
            </a: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79925"/>
            <a:ext cx="4343400" cy="2378075"/>
          </a:xfrm>
          <a:prstGeom prst="rect">
            <a:avLst/>
          </a:prstGeom>
          <a:noFill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4800600" cy="3686175"/>
          </a:xfrm>
          <a:prstGeom prst="rect">
            <a:avLst/>
          </a:prstGeom>
          <a:noFill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9600" y="1477963"/>
            <a:ext cx="3200400" cy="579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1.</a:t>
            </a:r>
            <a:r>
              <a:rPr lang="en-US" sz="3200" b="1">
                <a:solidFill>
                  <a:srgbClr val="FFFF00"/>
                </a:solidFill>
              </a:rPr>
              <a:t> Cerebrum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429000" y="1828800"/>
            <a:ext cx="19812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352800" y="1981200"/>
            <a:ext cx="0" cy="30480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181600" y="5486400"/>
            <a:ext cx="32004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2.</a:t>
            </a:r>
            <a:r>
              <a:rPr lang="en-US" sz="3200" b="1">
                <a:solidFill>
                  <a:srgbClr val="FFFF00"/>
                </a:solidFill>
              </a:rPr>
              <a:t> Cerebellum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 flipV="1">
            <a:off x="5334000" y="4038600"/>
            <a:ext cx="0" cy="15240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 flipV="1">
            <a:off x="1524000" y="5715000"/>
            <a:ext cx="38100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010400" y="4343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514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477000" y="6324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Continues…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8382000" y="6553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  <p:bldP spid="26634" grpId="0" animBg="1"/>
      <p:bldP spid="26635" grpId="0" animBg="1"/>
      <p:bldP spid="26636" grpId="0"/>
      <p:bldP spid="26637" grpId="0" animBg="1"/>
      <p:bldP spid="266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4488" y="1219200"/>
            <a:ext cx="4476750" cy="5638800"/>
          </a:xfrm>
          <a:prstGeom prst="rect">
            <a:avLst/>
          </a:prstGeom>
          <a:noFill/>
        </p:spPr>
      </p:pic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5791200" y="3733800"/>
            <a:ext cx="15240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4038600" y="45720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Practice your Knowledge About the Human Brain Anatomy….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295400" y="3778250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4. Name </a:t>
            </a:r>
            <a:r>
              <a:rPr lang="en-US" sz="2800" dirty="0"/>
              <a:t>this part</a:t>
            </a:r>
            <a:br>
              <a:rPr lang="en-US" sz="2800" dirty="0"/>
            </a:br>
            <a:r>
              <a:rPr lang="en-US" sz="2800" dirty="0"/>
              <a:t>of the brainstem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1143000" y="1752600"/>
            <a:ext cx="28956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Inferior view of the human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5150" y="1066800"/>
            <a:ext cx="4597400" cy="5791200"/>
          </a:xfrm>
          <a:prstGeom prst="rect">
            <a:avLst/>
          </a:prstGeom>
          <a:noFill/>
        </p:spPr>
      </p:pic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6705600" y="1905000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7162800" y="1905000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  <a:noFill/>
          <a:ln/>
        </p:spPr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Practice your Knowledge About the Human Brain Anatomy….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029200" y="1401763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5. Name </a:t>
            </a:r>
            <a:r>
              <a:rPr lang="en-US" sz="2800" dirty="0"/>
              <a:t>these nerves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219200" y="1676400"/>
            <a:ext cx="28956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Inferior view of the human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Practice your Knowledge About the Human Brain Anatomy….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2743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Anterior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724400" y="5410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Posterior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172200" y="1371600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6. Name </a:t>
            </a:r>
            <a:r>
              <a:rPr lang="en-US" sz="3200" dirty="0">
                <a:solidFill>
                  <a:srgbClr val="FFFF00"/>
                </a:solidFill>
              </a:rPr>
              <a:t>this fissure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172200" y="4495800"/>
            <a:ext cx="259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7. What fills this fissure?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6172200" cy="4327525"/>
          </a:xfrm>
          <a:prstGeom prst="rect">
            <a:avLst/>
          </a:prstGeom>
          <a:noFill/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-76200" y="2057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Anterior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5105400" y="55768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Posterior</a:t>
            </a: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>
            <a:off x="5486400" y="41148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H="1">
            <a:off x="6324600" y="2362200"/>
            <a:ext cx="0" cy="175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Temporal lobe</a:t>
            </a:r>
          </a:p>
          <a:p>
            <a:pPr marL="514350" indent="-514350">
              <a:buAutoNum type="arabicPeriod"/>
            </a:pPr>
            <a:r>
              <a:rPr lang="en-US" dirty="0" smtClean="0"/>
              <a:t>Cerebellum</a:t>
            </a:r>
          </a:p>
          <a:p>
            <a:pPr marL="514350" indent="-514350">
              <a:buAutoNum type="arabicPeriod"/>
            </a:pPr>
            <a:r>
              <a:rPr lang="en-US" dirty="0" smtClean="0"/>
              <a:t>Corpus </a:t>
            </a:r>
            <a:r>
              <a:rPr lang="en-US" dirty="0" err="1" smtClean="0"/>
              <a:t>callosum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Pons</a:t>
            </a:r>
          </a:p>
          <a:p>
            <a:pPr marL="514350" indent="-514350">
              <a:buAutoNum type="arabicPeriod"/>
            </a:pPr>
            <a:r>
              <a:rPr lang="en-US" dirty="0" smtClean="0"/>
              <a:t>Optic nerves</a:t>
            </a:r>
          </a:p>
          <a:p>
            <a:pPr marL="514350" indent="-514350">
              <a:buAutoNum type="arabicPeriod"/>
            </a:pPr>
            <a:r>
              <a:rPr lang="en-US" dirty="0" smtClean="0"/>
              <a:t> Transverse fissure</a:t>
            </a:r>
          </a:p>
          <a:p>
            <a:pPr marL="514350" indent="-514350">
              <a:buAutoNum type="arabicPeriod"/>
            </a:pPr>
            <a:r>
              <a:rPr lang="en-US" dirty="0" smtClean="0"/>
              <a:t>Tentorium </a:t>
            </a:r>
            <a:r>
              <a:rPr lang="en-US" dirty="0" err="1" smtClean="0"/>
              <a:t>cerebelli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4318000"/>
          </a:xfrm>
          <a:prstGeom prst="rect">
            <a:avLst/>
          </a:prstGeom>
          <a:noFill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6477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Oval 7"/>
          <p:cNvSpPr>
            <a:spLocks noChangeArrowheads="1"/>
          </p:cNvSpPr>
          <p:nvPr/>
        </p:nvSpPr>
        <p:spPr bwMode="auto">
          <a:xfrm rot="2710140">
            <a:off x="5502275" y="1579563"/>
            <a:ext cx="622300" cy="1104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 rot="2391980">
            <a:off x="1930400" y="4903788"/>
            <a:ext cx="60325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-76200" y="1477963"/>
            <a:ext cx="3429000" cy="579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3.</a:t>
            </a:r>
            <a:r>
              <a:rPr lang="en-US" sz="3200" b="1">
                <a:solidFill>
                  <a:srgbClr val="FFFF00"/>
                </a:solidFill>
              </a:rPr>
              <a:t> Diencephalon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200400" y="1828800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2590800" y="1981200"/>
            <a:ext cx="0" cy="304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010400" y="4191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27662" name="AutoShape 14"/>
          <p:cNvSpPr>
            <a:spLocks/>
          </p:cNvSpPr>
          <p:nvPr/>
        </p:nvSpPr>
        <p:spPr bwMode="auto">
          <a:xfrm rot="16200000">
            <a:off x="3581400" y="5181600"/>
            <a:ext cx="228600" cy="2362200"/>
          </a:xfrm>
          <a:prstGeom prst="leftBrace">
            <a:avLst>
              <a:gd name="adj1" fmla="val 8611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5791200" y="2514600"/>
            <a:ext cx="228600" cy="1676400"/>
          </a:xfrm>
          <a:prstGeom prst="leftBrace">
            <a:avLst>
              <a:gd name="adj1" fmla="val 6111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133600" y="6354763"/>
            <a:ext cx="3429000" cy="579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4.</a:t>
            </a:r>
            <a:r>
              <a:rPr lang="en-US" sz="3200" b="1">
                <a:solidFill>
                  <a:srgbClr val="FFFF00"/>
                </a:solidFill>
              </a:rPr>
              <a:t> Brainstem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819400" y="3001963"/>
            <a:ext cx="3429000" cy="579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4.</a:t>
            </a:r>
            <a:r>
              <a:rPr lang="en-US" sz="3200" b="1">
                <a:solidFill>
                  <a:srgbClr val="FFFF00"/>
                </a:solidFill>
              </a:rPr>
              <a:t> Brainstem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0" y="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Midsagittal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  <p:bldP spid="27657" grpId="0"/>
      <p:bldP spid="27658" grpId="0" animBg="1"/>
      <p:bldP spid="27659" grpId="0" animBg="1"/>
      <p:bldP spid="27662" grpId="0" animBg="1"/>
      <p:bldP spid="27663" grpId="0" animBg="1"/>
      <p:bldP spid="27664" grpId="0"/>
      <p:bldP spid="276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685800"/>
            <a:ext cx="33797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88" y="228600"/>
            <a:ext cx="5021262" cy="6324600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52400" y="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Ventral View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934200" y="152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-76200" y="457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1447800" y="2514600"/>
            <a:ext cx="1143000" cy="297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6172200" y="2895600"/>
            <a:ext cx="1143000" cy="1981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286000" y="5334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3581400" y="4724400"/>
            <a:ext cx="28194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524000" y="6202363"/>
            <a:ext cx="243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Brainstem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676400" y="5791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6934200" y="5029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152400" y="5546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239000" y="47847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Spinal 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4800"/>
            <a:ext cx="8686800" cy="1139825"/>
          </a:xfrm>
        </p:spPr>
        <p:txBody>
          <a:bodyPr/>
          <a:lstStyle/>
          <a:p>
            <a:r>
              <a:rPr lang="en-US" sz="3600" b="1">
                <a:solidFill>
                  <a:srgbClr val="FFFF00"/>
                </a:solidFill>
              </a:rPr>
              <a:t>Structures found in the Cerebrum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" y="1371600"/>
            <a:ext cx="3025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600"/>
            <a:ext cx="4629150" cy="5410200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429000" y="6096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Cerebrum</a:t>
            </a: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762000" y="1524000"/>
            <a:ext cx="2743200" cy="2667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4343400" y="1371600"/>
            <a:ext cx="4343400" cy="5257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3276600" y="1143000"/>
            <a:ext cx="6858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 flipV="1">
            <a:off x="4343400" y="1143000"/>
            <a:ext cx="6858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934200" y="990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0" y="990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447800" y="63246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Superior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304800"/>
            <a:ext cx="5562600" cy="1139825"/>
          </a:xfrm>
        </p:spPr>
        <p:txBody>
          <a:bodyPr/>
          <a:lstStyle/>
          <a:p>
            <a:pPr algn="l"/>
            <a:r>
              <a:rPr lang="en-US" sz="3200" b="1">
                <a:solidFill>
                  <a:srgbClr val="FFFF00"/>
                </a:solidFill>
              </a:rPr>
              <a:t> Cerebrum – Superior View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025" y="1524000"/>
            <a:ext cx="3025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4629150" cy="5410200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438400" y="60960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Longitudinal Fissure 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V="1">
            <a:off x="2514600" y="12192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 flipV="1">
            <a:off x="6629400" y="1066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1628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28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2" grpId="0" animBg="1"/>
      <p:bldP spid="317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31226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-149225"/>
            <a:ext cx="2286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Cerebrum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23888"/>
            <a:ext cx="5867400" cy="4114800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029200" y="4830763"/>
            <a:ext cx="403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Transverse Fissure 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2362200" y="4495800"/>
            <a:ext cx="2667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7924800" y="32004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8763000" y="3200400"/>
            <a:ext cx="0" cy="175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886200" y="228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Human Brain – Right Lateral View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-76200" y="6248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Sheep Brain – Superior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 animBg="1"/>
      <p:bldP spid="30729" grpId="0" animBg="1"/>
      <p:bldP spid="30730" grpId="0" animBg="1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517</TotalTime>
  <Words>692</Words>
  <Application>Microsoft Office PowerPoint</Application>
  <PresentationFormat>On-screen Show (4:3)</PresentationFormat>
  <Paragraphs>218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Orbit</vt:lpstr>
      <vt:lpstr>Comparing the Sheep Brain to the Human Brain – A Visual Guide to Use During Sheep Brain Dissection Laboratories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Structures found in the Cerebrum</vt:lpstr>
      <vt:lpstr> Cerebrum – Superior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your Knowledge of Human Brain Anatomy….</vt:lpstr>
      <vt:lpstr>Practice your Knowledge About the Human Brain Anatomy….</vt:lpstr>
      <vt:lpstr>Practice your Knowledge About the Human Brain Anatomy….</vt:lpstr>
      <vt:lpstr>PowerPoint Presentation</vt:lpstr>
      <vt:lpstr>Practice your Knowledge About the Human Brain Anatomy….</vt:lpstr>
      <vt:lpstr>Practice your Knowledge About the Human Brain Anatomy….</vt:lpstr>
      <vt:lpstr>Answers</vt:lpstr>
    </vt:vector>
  </TitlesOfParts>
  <Company>NCTC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The Sheep Brain to A Human Brain</dc:title>
  <dc:creator>NCTC</dc:creator>
  <cp:lastModifiedBy>cusd300</cp:lastModifiedBy>
  <cp:revision>255</cp:revision>
  <dcterms:created xsi:type="dcterms:W3CDTF">2008-10-07T00:26:01Z</dcterms:created>
  <dcterms:modified xsi:type="dcterms:W3CDTF">2016-02-02T23:29:56Z</dcterms:modified>
</cp:coreProperties>
</file>