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96" r:id="rId2"/>
  </p:sldMasterIdLst>
  <p:notesMasterIdLst>
    <p:notesMasterId r:id="rId44"/>
  </p:notesMasterIdLst>
  <p:sldIdLst>
    <p:sldId id="256" r:id="rId3"/>
    <p:sldId id="261" r:id="rId4"/>
    <p:sldId id="281" r:id="rId5"/>
    <p:sldId id="310" r:id="rId6"/>
    <p:sldId id="307" r:id="rId7"/>
    <p:sldId id="309" r:id="rId8"/>
    <p:sldId id="312" r:id="rId9"/>
    <p:sldId id="257" r:id="rId10"/>
    <p:sldId id="258" r:id="rId11"/>
    <p:sldId id="259" r:id="rId12"/>
    <p:sldId id="260" r:id="rId13"/>
    <p:sldId id="262" r:id="rId14"/>
    <p:sldId id="313" r:id="rId15"/>
    <p:sldId id="263" r:id="rId16"/>
    <p:sldId id="264" r:id="rId17"/>
    <p:sldId id="265" r:id="rId18"/>
    <p:sldId id="266" r:id="rId19"/>
    <p:sldId id="267" r:id="rId20"/>
    <p:sldId id="268" r:id="rId21"/>
    <p:sldId id="269" r:id="rId22"/>
    <p:sldId id="270" r:id="rId23"/>
    <p:sldId id="271" r:id="rId24"/>
    <p:sldId id="279" r:id="rId25"/>
    <p:sldId id="273" r:id="rId26"/>
    <p:sldId id="311" r:id="rId27"/>
    <p:sldId id="303" r:id="rId28"/>
    <p:sldId id="305" r:id="rId29"/>
    <p:sldId id="276" r:id="rId30"/>
    <p:sldId id="277" r:id="rId31"/>
    <p:sldId id="283" r:id="rId32"/>
    <p:sldId id="285" r:id="rId33"/>
    <p:sldId id="291" r:id="rId34"/>
    <p:sldId id="289" r:id="rId35"/>
    <p:sldId id="293" r:id="rId36"/>
    <p:sldId id="287" r:id="rId37"/>
    <p:sldId id="295" r:id="rId38"/>
    <p:sldId id="297" r:id="rId39"/>
    <p:sldId id="299" r:id="rId40"/>
    <p:sldId id="275" r:id="rId41"/>
    <p:sldId id="274" r:id="rId42"/>
    <p:sldId id="272"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known Us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94660"/>
  </p:normalViewPr>
  <p:slideViewPr>
    <p:cSldViewPr snapToGrid="0">
      <p:cViewPr varScale="1">
        <p:scale>
          <a:sx n="63" d="100"/>
          <a:sy n="63" d="100"/>
        </p:scale>
        <p:origin x="7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CA6091-BCBA-408B-9A6B-D6BCA48A7887}" type="datetimeFigureOut">
              <a:rPr lang="en-US" smtClean="0"/>
              <a:t>4/25/2023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F42682-74B7-4289-AFD8-8A9883B18497}" type="slidenum">
              <a:rPr lang="en-US" smtClean="0"/>
              <a:t>‹#›</a:t>
            </a:fld>
            <a:endParaRPr lang="en-US"/>
          </a:p>
        </p:txBody>
      </p:sp>
    </p:spTree>
    <p:extLst>
      <p:ext uri="{BB962C8B-B14F-4D97-AF65-F5344CB8AC3E}">
        <p14:creationId xmlns:p14="http://schemas.microsoft.com/office/powerpoint/2010/main" val="1618059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hose.land/en/"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americanindian.si.edu/" TargetMode="External"/><Relationship Id="rId4" Type="http://schemas.openxmlformats.org/officeDocument/2006/relationships/hyperlink" Target="https://native-land.ca/"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ilmsforaction.org/articles/the-iroquois-confederac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ghtowerlowdown.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78d126521_0_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78d126521_0_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u="sng">
                <a:solidFill>
                  <a:schemeClr val="hlink"/>
                </a:solidFill>
                <a:hlinkClick r:id="rId3"/>
              </a:rPr>
              <a:t>Whose Land</a:t>
            </a:r>
            <a:r>
              <a:rPr lang="en"/>
              <a:t> - Treaties and agreements</a:t>
            </a:r>
            <a:endParaRPr/>
          </a:p>
          <a:p>
            <a:endParaRPr/>
          </a:p>
          <a:p>
            <a:r>
              <a:rPr lang="en" u="sng">
                <a:solidFill>
                  <a:schemeClr val="hlink"/>
                </a:solidFill>
                <a:hlinkClick r:id="rId4"/>
              </a:rPr>
              <a:t>Native Land Digital </a:t>
            </a:r>
            <a:r>
              <a:rPr lang="en"/>
              <a:t>- Whose land are you on?</a:t>
            </a:r>
            <a:endParaRPr/>
          </a:p>
          <a:p>
            <a:endParaRPr/>
          </a:p>
          <a:p>
            <a:r>
              <a:rPr lang="en" u="sng">
                <a:solidFill>
                  <a:schemeClr val="hlink"/>
                </a:solidFill>
                <a:hlinkClick r:id="rId5"/>
              </a:rPr>
              <a:t>National Museum of the Native American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276ed18fb1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276ed18fb1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u="sng">
                <a:solidFill>
                  <a:schemeClr val="hlink"/>
                </a:solidFill>
                <a:hlinkClick r:id="rId3"/>
              </a:rPr>
              <a:t>Iroquois confederacy. </a:t>
            </a:r>
            <a:r>
              <a:rPr lang="en"/>
              <a:t>The idea was taken by Ben Franklin and white patriarchy washed. </a:t>
            </a:r>
            <a:endParaRPr/>
          </a:p>
          <a:p>
            <a:r>
              <a:rPr lang="en"/>
              <a:t>Wampum is a contract.</a:t>
            </a:r>
            <a:endParaRPr/>
          </a:p>
          <a:p>
            <a:endParaRP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278d126521_0_2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278d126521_0_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78d126521_0_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278d126521_0_3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78d126521_0_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278d126521_0_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76ed18fb1_0_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276ed18fb1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276ed18fb1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276ed18fb1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362356">
              <a:lnSpc>
                <a:spcPct val="115000"/>
              </a:lnSpc>
              <a:spcBef>
                <a:spcPts val="1223"/>
              </a:spcBef>
              <a:buClr>
                <a:schemeClr val="dk1"/>
              </a:buClr>
              <a:buSzPts val="1100"/>
            </a:pPr>
            <a:r>
              <a:rPr lang="en">
                <a:solidFill>
                  <a:schemeClr val="dk1"/>
                </a:solidFill>
              </a:rPr>
              <a:t>Jacob, M. M., Sabzalian, L., Jansen, J., Tobin, T. J., Vincent, C. G., &amp; LaChance, K. M. (2018). The gift of education: how Indigenous knowledges can transform the future of public education. </a:t>
            </a:r>
            <a:r>
              <a:rPr lang="en" i="1">
                <a:solidFill>
                  <a:schemeClr val="dk1"/>
                </a:solidFill>
              </a:rPr>
              <a:t>International Journal of Multicultural Education</a:t>
            </a:r>
            <a:r>
              <a:rPr lang="en">
                <a:solidFill>
                  <a:schemeClr val="dk1"/>
                </a:solidFill>
              </a:rPr>
              <a:t>, </a:t>
            </a:r>
            <a:r>
              <a:rPr lang="en" i="1">
                <a:solidFill>
                  <a:schemeClr val="dk1"/>
                </a:solidFill>
              </a:rPr>
              <a:t>20</a:t>
            </a:r>
            <a:r>
              <a:rPr lang="en">
                <a:solidFill>
                  <a:schemeClr val="dk1"/>
                </a:solidFill>
              </a:rPr>
              <a:t>(1), 157–185. https://doi.org/10.18251/ijme.v20i1.1534 </a:t>
            </a:r>
            <a:endParaRPr>
              <a:solidFill>
                <a:schemeClr val="dk1"/>
              </a:solidFill>
            </a:endParaRPr>
          </a:p>
          <a:p>
            <a:pPr>
              <a:spcBef>
                <a:spcPts val="1223"/>
              </a:spcBef>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78d126521_0_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78d126521_0_5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362356">
              <a:lnSpc>
                <a:spcPct val="115000"/>
              </a:lnSpc>
              <a:spcBef>
                <a:spcPts val="1223"/>
              </a:spcBef>
            </a:pPr>
            <a:r>
              <a:rPr lang="en">
                <a:solidFill>
                  <a:schemeClr val="dk1"/>
                </a:solidFill>
              </a:rPr>
              <a:t>Gómez-Baggethun, E., Corbera, E., &amp; Reyes-García, V. (2013). Traditional ecological knowledge and global environmental change: Research findings and policy implications. </a:t>
            </a:r>
            <a:r>
              <a:rPr lang="en" i="1">
                <a:solidFill>
                  <a:schemeClr val="dk1"/>
                </a:solidFill>
              </a:rPr>
              <a:t>Ecology and Society</a:t>
            </a:r>
            <a:r>
              <a:rPr lang="en">
                <a:solidFill>
                  <a:schemeClr val="dk1"/>
                </a:solidFill>
              </a:rPr>
              <a:t>, </a:t>
            </a:r>
            <a:r>
              <a:rPr lang="en" i="1">
                <a:solidFill>
                  <a:schemeClr val="dk1"/>
                </a:solidFill>
              </a:rPr>
              <a:t>18</a:t>
            </a:r>
            <a:r>
              <a:rPr lang="en">
                <a:solidFill>
                  <a:schemeClr val="dk1"/>
                </a:solidFill>
              </a:rPr>
              <a:t>(4). https://doi.org/10.5751/es-06288-180472 </a:t>
            </a:r>
            <a:endParaRPr>
              <a:solidFill>
                <a:schemeClr val="dk1"/>
              </a:solidFill>
            </a:endParaRPr>
          </a:p>
          <a:p>
            <a:pPr marL="362356">
              <a:lnSpc>
                <a:spcPct val="115000"/>
              </a:lnSpc>
              <a:spcBef>
                <a:spcPts val="1223"/>
              </a:spcBef>
              <a:spcAft>
                <a:spcPts val="1223"/>
              </a:spcAft>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278d126521_0_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278d126521_0_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362356">
              <a:lnSpc>
                <a:spcPct val="115000"/>
              </a:lnSpc>
              <a:spcBef>
                <a:spcPts val="1223"/>
              </a:spcBef>
            </a:pPr>
            <a:r>
              <a:rPr lang="en">
                <a:solidFill>
                  <a:schemeClr val="dk1"/>
                </a:solidFill>
              </a:rPr>
              <a:t>November 30, 2021 S. C. (2021, December 22). </a:t>
            </a:r>
            <a:r>
              <a:rPr lang="en" i="1">
                <a:solidFill>
                  <a:schemeClr val="dk1"/>
                </a:solidFill>
              </a:rPr>
              <a:t>For thousands of years, indigenous tribes have been planting for the future</a:t>
            </a:r>
            <a:r>
              <a:rPr lang="en">
                <a:solidFill>
                  <a:schemeClr val="dk1"/>
                </a:solidFill>
              </a:rPr>
              <a:t>. NRDC. Retrieved May 4, 2022, from https://www.nrdc.org/stories/thousands-years-indigenous-tribes-have-been-planting-future </a:t>
            </a:r>
            <a:endParaRPr>
              <a:solidFill>
                <a:schemeClr val="dk1"/>
              </a:solidFill>
            </a:endParaRPr>
          </a:p>
          <a:p>
            <a:pPr marL="362356">
              <a:lnSpc>
                <a:spcPct val="115000"/>
              </a:lnSpc>
              <a:spcBef>
                <a:spcPts val="1223"/>
              </a:spcBef>
              <a:buClr>
                <a:schemeClr val="dk1"/>
              </a:buClr>
              <a:buSzPts val="1100"/>
            </a:pPr>
            <a:endParaRPr>
              <a:solidFill>
                <a:schemeClr val="dk1"/>
              </a:solidFill>
            </a:endParaRPr>
          </a:p>
          <a:p>
            <a:pPr>
              <a:spcBef>
                <a:spcPts val="1223"/>
              </a:spcBef>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78d126521_0_7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78d126521_0_7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Discuss the message of finding one’s Indigenous – Winona </a:t>
            </a:r>
            <a:r>
              <a:rPr lang="en-US" dirty="0" err="1"/>
              <a:t>LaDuke</a:t>
            </a:r>
            <a:r>
              <a:rPr lang="en-US" dirty="0"/>
              <a: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78d126521_0_7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278d126521_0_7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278d126521_0_1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278d126521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dirty="0"/>
              <a:t>Where I love is on the land of the Kickapoo people.</a:t>
            </a:r>
            <a:endParaRPr dirty="0"/>
          </a:p>
          <a:p>
            <a:r>
              <a:rPr lang="en" dirty="0"/>
              <a:t>Native Land Digital</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78d126521_0_8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78d126521_0_8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a:t>Manoonin - Good berry in Ojibwe  1837 treaty Saving the waters in MN by Manoonin</a:t>
            </a:r>
            <a:endParaRPr/>
          </a:p>
          <a:p>
            <a:r>
              <a:rPr lang="en" u="sng">
                <a:solidFill>
                  <a:schemeClr val="hlink"/>
                </a:solidFill>
                <a:hlinkClick r:id="rId3"/>
              </a:rPr>
              <a:t>The Hightower Lowdown</a:t>
            </a:r>
            <a:r>
              <a:rPr lang="en"/>
              <a:t> vol. 24 Number 1 January 2022 Written by Jim Hightower.</a:t>
            </a:r>
            <a:endParaRPr/>
          </a:p>
          <a:p>
            <a:r>
              <a:rPr lang="en"/>
              <a:t>Give Nature a seat at the governing table.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78d126521_0_8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78d126521_0_8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I have always been connected to the Great Lakes.</a:t>
            </a:r>
          </a:p>
        </p:txBody>
      </p:sp>
      <p:sp>
        <p:nvSpPr>
          <p:cNvPr id="4" name="Slide Number Placeholder 3"/>
          <p:cNvSpPr>
            <a:spLocks noGrp="1"/>
          </p:cNvSpPr>
          <p:nvPr>
            <p:ph type="sldNum" sz="quarter" idx="5"/>
          </p:nvPr>
        </p:nvSpPr>
        <p:spPr/>
        <p:txBody>
          <a:bodyPr/>
          <a:lstStyle/>
          <a:p>
            <a:fld id="{29F42682-74B7-4289-AFD8-8A9883B18497}" type="slidenum">
              <a:rPr lang="en-US" smtClean="0"/>
              <a:t>23</a:t>
            </a:fld>
            <a:endParaRPr lang="en-US"/>
          </a:p>
        </p:txBody>
      </p:sp>
    </p:spTree>
    <p:extLst>
      <p:ext uri="{BB962C8B-B14F-4D97-AF65-F5344CB8AC3E}">
        <p14:creationId xmlns:p14="http://schemas.microsoft.com/office/powerpoint/2010/main" val="232777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24</a:t>
            </a:fld>
            <a:endParaRPr lang="en-US"/>
          </a:p>
        </p:txBody>
      </p:sp>
    </p:spTree>
    <p:extLst>
      <p:ext uri="{BB962C8B-B14F-4D97-AF65-F5344CB8AC3E}">
        <p14:creationId xmlns:p14="http://schemas.microsoft.com/office/powerpoint/2010/main" val="3227445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25</a:t>
            </a:fld>
            <a:endParaRPr lang="en-US"/>
          </a:p>
        </p:txBody>
      </p:sp>
    </p:spTree>
    <p:extLst>
      <p:ext uri="{BB962C8B-B14F-4D97-AF65-F5344CB8AC3E}">
        <p14:creationId xmlns:p14="http://schemas.microsoft.com/office/powerpoint/2010/main" val="3067334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Lakes Water Wars </a:t>
            </a:r>
          </a:p>
        </p:txBody>
      </p:sp>
      <p:sp>
        <p:nvSpPr>
          <p:cNvPr id="4" name="Slide Number Placeholder 3"/>
          <p:cNvSpPr>
            <a:spLocks noGrp="1"/>
          </p:cNvSpPr>
          <p:nvPr>
            <p:ph type="sldNum" sz="quarter" idx="5"/>
          </p:nvPr>
        </p:nvSpPr>
        <p:spPr/>
        <p:txBody>
          <a:bodyPr/>
          <a:lstStyle/>
          <a:p>
            <a:fld id="{29F42682-74B7-4289-AFD8-8A9883B18497}" type="slidenum">
              <a:rPr lang="en-US" smtClean="0"/>
              <a:t>26</a:t>
            </a:fld>
            <a:endParaRPr lang="en-US"/>
          </a:p>
        </p:txBody>
      </p:sp>
    </p:spTree>
    <p:extLst>
      <p:ext uri="{BB962C8B-B14F-4D97-AF65-F5344CB8AC3E}">
        <p14:creationId xmlns:p14="http://schemas.microsoft.com/office/powerpoint/2010/main" val="3283390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how I thank my students each year. </a:t>
            </a:r>
          </a:p>
        </p:txBody>
      </p:sp>
      <p:sp>
        <p:nvSpPr>
          <p:cNvPr id="4" name="Slide Number Placeholder 3"/>
          <p:cNvSpPr>
            <a:spLocks noGrp="1"/>
          </p:cNvSpPr>
          <p:nvPr>
            <p:ph type="sldNum" sz="quarter" idx="5"/>
          </p:nvPr>
        </p:nvSpPr>
        <p:spPr/>
        <p:txBody>
          <a:bodyPr/>
          <a:lstStyle/>
          <a:p>
            <a:fld id="{29F42682-74B7-4289-AFD8-8A9883B18497}" type="slidenum">
              <a:rPr lang="en-US" smtClean="0"/>
              <a:t>27</a:t>
            </a:fld>
            <a:endParaRPr lang="en-US"/>
          </a:p>
        </p:txBody>
      </p:sp>
    </p:spTree>
    <p:extLst>
      <p:ext uri="{BB962C8B-B14F-4D97-AF65-F5344CB8AC3E}">
        <p14:creationId xmlns:p14="http://schemas.microsoft.com/office/powerpoint/2010/main" val="3590844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Ecology and Ecofeminism</a:t>
            </a:r>
          </a:p>
        </p:txBody>
      </p:sp>
      <p:sp>
        <p:nvSpPr>
          <p:cNvPr id="4" name="Slide Number Placeholder 3"/>
          <p:cNvSpPr>
            <a:spLocks noGrp="1"/>
          </p:cNvSpPr>
          <p:nvPr>
            <p:ph type="sldNum" sz="quarter" idx="5"/>
          </p:nvPr>
        </p:nvSpPr>
        <p:spPr/>
        <p:txBody>
          <a:bodyPr/>
          <a:lstStyle/>
          <a:p>
            <a:fld id="{29F42682-74B7-4289-AFD8-8A9883B18497}" type="slidenum">
              <a:rPr lang="en-US" smtClean="0"/>
              <a:t>28</a:t>
            </a:fld>
            <a:endParaRPr lang="en-US"/>
          </a:p>
        </p:txBody>
      </p:sp>
    </p:spTree>
    <p:extLst>
      <p:ext uri="{BB962C8B-B14F-4D97-AF65-F5344CB8AC3E}">
        <p14:creationId xmlns:p14="http://schemas.microsoft.com/office/powerpoint/2010/main" val="449553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29</a:t>
            </a:fld>
            <a:endParaRPr lang="en-US"/>
          </a:p>
        </p:txBody>
      </p:sp>
    </p:spTree>
    <p:extLst>
      <p:ext uri="{BB962C8B-B14F-4D97-AF65-F5344CB8AC3E}">
        <p14:creationId xmlns:p14="http://schemas.microsoft.com/office/powerpoint/2010/main" val="249561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my desk at work. </a:t>
            </a:r>
          </a:p>
        </p:txBody>
      </p:sp>
      <p:sp>
        <p:nvSpPr>
          <p:cNvPr id="4" name="Slide Number Placeholder 3"/>
          <p:cNvSpPr>
            <a:spLocks noGrp="1"/>
          </p:cNvSpPr>
          <p:nvPr>
            <p:ph type="sldNum" sz="quarter" idx="5"/>
          </p:nvPr>
        </p:nvSpPr>
        <p:spPr/>
        <p:txBody>
          <a:bodyPr/>
          <a:lstStyle/>
          <a:p>
            <a:fld id="{29F42682-74B7-4289-AFD8-8A9883B18497}" type="slidenum">
              <a:rPr lang="en-US" smtClean="0"/>
              <a:t>30</a:t>
            </a:fld>
            <a:endParaRPr lang="en-US"/>
          </a:p>
        </p:txBody>
      </p:sp>
    </p:spTree>
    <p:extLst>
      <p:ext uri="{BB962C8B-B14F-4D97-AF65-F5344CB8AC3E}">
        <p14:creationId xmlns:p14="http://schemas.microsoft.com/office/powerpoint/2010/main" val="80787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I teach now and how having been a pre-k teacher informed how I teach high school students.</a:t>
            </a:r>
          </a:p>
          <a:p>
            <a:r>
              <a:rPr lang="en-US" dirty="0"/>
              <a:t>https://www.thecanadianencyclopedia.ca/en/article/anishinaabemowin-ojibwe-language </a:t>
            </a:r>
          </a:p>
        </p:txBody>
      </p:sp>
      <p:sp>
        <p:nvSpPr>
          <p:cNvPr id="4" name="Slide Number Placeholder 3"/>
          <p:cNvSpPr>
            <a:spLocks noGrp="1"/>
          </p:cNvSpPr>
          <p:nvPr>
            <p:ph type="sldNum" sz="quarter" idx="5"/>
          </p:nvPr>
        </p:nvSpPr>
        <p:spPr/>
        <p:txBody>
          <a:bodyPr/>
          <a:lstStyle/>
          <a:p>
            <a:fld id="{29F42682-74B7-4289-AFD8-8A9883B18497}" type="slidenum">
              <a:rPr lang="en-US" smtClean="0"/>
              <a:t>3</a:t>
            </a:fld>
            <a:endParaRPr lang="en-US"/>
          </a:p>
        </p:txBody>
      </p:sp>
    </p:spTree>
    <p:extLst>
      <p:ext uri="{BB962C8B-B14F-4D97-AF65-F5344CB8AC3E}">
        <p14:creationId xmlns:p14="http://schemas.microsoft.com/office/powerpoint/2010/main" val="2975999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31</a:t>
            </a:fld>
            <a:endParaRPr lang="en-US"/>
          </a:p>
        </p:txBody>
      </p:sp>
    </p:spTree>
    <p:extLst>
      <p:ext uri="{BB962C8B-B14F-4D97-AF65-F5344CB8AC3E}">
        <p14:creationId xmlns:p14="http://schemas.microsoft.com/office/powerpoint/2010/main" val="315633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DEI fact to point out. </a:t>
            </a:r>
          </a:p>
        </p:txBody>
      </p:sp>
      <p:sp>
        <p:nvSpPr>
          <p:cNvPr id="4" name="Slide Number Placeholder 3"/>
          <p:cNvSpPr>
            <a:spLocks noGrp="1"/>
          </p:cNvSpPr>
          <p:nvPr>
            <p:ph type="sldNum" sz="quarter" idx="5"/>
          </p:nvPr>
        </p:nvSpPr>
        <p:spPr/>
        <p:txBody>
          <a:bodyPr/>
          <a:lstStyle/>
          <a:p>
            <a:fld id="{29F42682-74B7-4289-AFD8-8A9883B18497}" type="slidenum">
              <a:rPr lang="en-US" smtClean="0"/>
              <a:t>32</a:t>
            </a:fld>
            <a:endParaRPr lang="en-US"/>
          </a:p>
        </p:txBody>
      </p:sp>
    </p:spTree>
    <p:extLst>
      <p:ext uri="{BB962C8B-B14F-4D97-AF65-F5344CB8AC3E}">
        <p14:creationId xmlns:p14="http://schemas.microsoft.com/office/powerpoint/2010/main" val="195064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called wild ramps. </a:t>
            </a:r>
          </a:p>
        </p:txBody>
      </p:sp>
      <p:sp>
        <p:nvSpPr>
          <p:cNvPr id="4" name="Slide Number Placeholder 3"/>
          <p:cNvSpPr>
            <a:spLocks noGrp="1"/>
          </p:cNvSpPr>
          <p:nvPr>
            <p:ph type="sldNum" sz="quarter" idx="5"/>
          </p:nvPr>
        </p:nvSpPr>
        <p:spPr/>
        <p:txBody>
          <a:bodyPr/>
          <a:lstStyle/>
          <a:p>
            <a:fld id="{29F42682-74B7-4289-AFD8-8A9883B18497}" type="slidenum">
              <a:rPr lang="en-US" smtClean="0"/>
              <a:t>33</a:t>
            </a:fld>
            <a:endParaRPr lang="en-US"/>
          </a:p>
        </p:txBody>
      </p:sp>
    </p:spTree>
    <p:extLst>
      <p:ext uri="{BB962C8B-B14F-4D97-AF65-F5344CB8AC3E}">
        <p14:creationId xmlns:p14="http://schemas.microsoft.com/office/powerpoint/2010/main" val="2936334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34</a:t>
            </a:fld>
            <a:endParaRPr lang="en-US"/>
          </a:p>
        </p:txBody>
      </p:sp>
    </p:spTree>
    <p:extLst>
      <p:ext uri="{BB962C8B-B14F-4D97-AF65-F5344CB8AC3E}">
        <p14:creationId xmlns:p14="http://schemas.microsoft.com/office/powerpoint/2010/main" val="2514768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 on the Trickster Cultural center and our conversation. </a:t>
            </a:r>
          </a:p>
        </p:txBody>
      </p:sp>
      <p:sp>
        <p:nvSpPr>
          <p:cNvPr id="4" name="Slide Number Placeholder 3"/>
          <p:cNvSpPr>
            <a:spLocks noGrp="1"/>
          </p:cNvSpPr>
          <p:nvPr>
            <p:ph type="sldNum" sz="quarter" idx="5"/>
          </p:nvPr>
        </p:nvSpPr>
        <p:spPr/>
        <p:txBody>
          <a:bodyPr/>
          <a:lstStyle/>
          <a:p>
            <a:fld id="{29F42682-74B7-4289-AFD8-8A9883B18497}" type="slidenum">
              <a:rPr lang="en-US" smtClean="0"/>
              <a:t>35</a:t>
            </a:fld>
            <a:endParaRPr lang="en-US"/>
          </a:p>
        </p:txBody>
      </p:sp>
    </p:spTree>
    <p:extLst>
      <p:ext uri="{BB962C8B-B14F-4D97-AF65-F5344CB8AC3E}">
        <p14:creationId xmlns:p14="http://schemas.microsoft.com/office/powerpoint/2010/main" val="1539000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36</a:t>
            </a:fld>
            <a:endParaRPr lang="en-US"/>
          </a:p>
        </p:txBody>
      </p:sp>
    </p:spTree>
    <p:extLst>
      <p:ext uri="{BB962C8B-B14F-4D97-AF65-F5344CB8AC3E}">
        <p14:creationId xmlns:p14="http://schemas.microsoft.com/office/powerpoint/2010/main" val="165553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37</a:t>
            </a:fld>
            <a:endParaRPr lang="en-US"/>
          </a:p>
        </p:txBody>
      </p:sp>
    </p:spTree>
    <p:extLst>
      <p:ext uri="{BB962C8B-B14F-4D97-AF65-F5344CB8AC3E}">
        <p14:creationId xmlns:p14="http://schemas.microsoft.com/office/powerpoint/2010/main" val="1566829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38</a:t>
            </a:fld>
            <a:endParaRPr lang="en-US"/>
          </a:p>
        </p:txBody>
      </p:sp>
    </p:spTree>
    <p:extLst>
      <p:ext uri="{BB962C8B-B14F-4D97-AF65-F5344CB8AC3E}">
        <p14:creationId xmlns:p14="http://schemas.microsoft.com/office/powerpoint/2010/main" val="2951751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39</a:t>
            </a:fld>
            <a:endParaRPr lang="en-US"/>
          </a:p>
        </p:txBody>
      </p:sp>
    </p:spTree>
    <p:extLst>
      <p:ext uri="{BB962C8B-B14F-4D97-AF65-F5344CB8AC3E}">
        <p14:creationId xmlns:p14="http://schemas.microsoft.com/office/powerpoint/2010/main" val="439328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40</a:t>
            </a:fld>
            <a:endParaRPr lang="en-US"/>
          </a:p>
        </p:txBody>
      </p:sp>
    </p:spTree>
    <p:extLst>
      <p:ext uri="{BB962C8B-B14F-4D97-AF65-F5344CB8AC3E}">
        <p14:creationId xmlns:p14="http://schemas.microsoft.com/office/powerpoint/2010/main" val="274688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42682-74B7-4289-AFD8-8A9883B18497}" type="slidenum">
              <a:rPr lang="en-US" smtClean="0"/>
              <a:t>4</a:t>
            </a:fld>
            <a:endParaRPr lang="en-US"/>
          </a:p>
        </p:txBody>
      </p:sp>
    </p:spTree>
    <p:extLst>
      <p:ext uri="{BB962C8B-B14F-4D97-AF65-F5344CB8AC3E}">
        <p14:creationId xmlns:p14="http://schemas.microsoft.com/office/powerpoint/2010/main" val="4240748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78d126521_0_9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278d126521_0_9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Edgewater Hospital no longer there. History of Chicago and the Potawatomi, Sci industry museum, </a:t>
            </a:r>
            <a:r>
              <a:rPr lang="en-US" dirty="0" err="1"/>
              <a:t>Dusable</a:t>
            </a:r>
            <a:r>
              <a:rPr lang="en-US" dirty="0"/>
              <a:t> and his wife founders, Indian Boundary park. </a:t>
            </a:r>
          </a:p>
        </p:txBody>
      </p:sp>
      <p:sp>
        <p:nvSpPr>
          <p:cNvPr id="4" name="Slide Number Placeholder 3"/>
          <p:cNvSpPr>
            <a:spLocks noGrp="1"/>
          </p:cNvSpPr>
          <p:nvPr>
            <p:ph type="sldNum" sz="quarter" idx="5"/>
          </p:nvPr>
        </p:nvSpPr>
        <p:spPr/>
        <p:txBody>
          <a:bodyPr/>
          <a:lstStyle/>
          <a:p>
            <a:fld id="{29F42682-74B7-4289-AFD8-8A9883B18497}" type="slidenum">
              <a:rPr lang="en-US" smtClean="0"/>
              <a:t>5</a:t>
            </a:fld>
            <a:endParaRPr lang="en-US"/>
          </a:p>
        </p:txBody>
      </p:sp>
    </p:spTree>
    <p:extLst>
      <p:ext uri="{BB962C8B-B14F-4D97-AF65-F5344CB8AC3E}">
        <p14:creationId xmlns:p14="http://schemas.microsoft.com/office/powerpoint/2010/main" val="25598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care about water and live near the river. Being near water calms me. </a:t>
            </a:r>
          </a:p>
        </p:txBody>
      </p:sp>
      <p:sp>
        <p:nvSpPr>
          <p:cNvPr id="4" name="Slide Number Placeholder 3"/>
          <p:cNvSpPr>
            <a:spLocks noGrp="1"/>
          </p:cNvSpPr>
          <p:nvPr>
            <p:ph type="sldNum" sz="quarter" idx="5"/>
          </p:nvPr>
        </p:nvSpPr>
        <p:spPr/>
        <p:txBody>
          <a:bodyPr/>
          <a:lstStyle/>
          <a:p>
            <a:fld id="{29F42682-74B7-4289-AFD8-8A9883B18497}" type="slidenum">
              <a:rPr lang="en-US" smtClean="0"/>
              <a:t>6</a:t>
            </a:fld>
            <a:endParaRPr lang="en-US"/>
          </a:p>
        </p:txBody>
      </p:sp>
    </p:spTree>
    <p:extLst>
      <p:ext uri="{BB962C8B-B14F-4D97-AF65-F5344CB8AC3E}">
        <p14:creationId xmlns:p14="http://schemas.microsoft.com/office/powerpoint/2010/main" val="151724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https://news.climate.columbia.edu/2022/09/21/how-colonialism-spawned-and-continues-to-exacerbate-the-climate-crisis/#:~:text=For%20the%20first%20time%20in,driver%20of%20the%20climate%20crisis.</a:t>
            </a:r>
          </a:p>
        </p:txBody>
      </p:sp>
      <p:sp>
        <p:nvSpPr>
          <p:cNvPr id="4" name="Slide Number Placeholder 3"/>
          <p:cNvSpPr>
            <a:spLocks noGrp="1"/>
          </p:cNvSpPr>
          <p:nvPr>
            <p:ph type="sldNum" sz="quarter" idx="5"/>
          </p:nvPr>
        </p:nvSpPr>
        <p:spPr/>
        <p:txBody>
          <a:bodyPr/>
          <a:lstStyle/>
          <a:p>
            <a:fld id="{29F42682-74B7-4289-AFD8-8A9883B18497}" type="slidenum">
              <a:rPr lang="en-US" smtClean="0"/>
              <a:t>7</a:t>
            </a:fld>
            <a:endParaRPr lang="en-US"/>
          </a:p>
        </p:txBody>
      </p:sp>
    </p:spTree>
    <p:extLst>
      <p:ext uri="{BB962C8B-B14F-4D97-AF65-F5344CB8AC3E}">
        <p14:creationId xmlns:p14="http://schemas.microsoft.com/office/powerpoint/2010/main" val="343988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a:t>Describe who she is and why she is important.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76ed18fb1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276ed18fb1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a:t>Emily Dickinson. She and Helen were friends. </a:t>
            </a:r>
            <a:endParaRP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3315105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41894699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2322769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5219865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1397170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5887566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13990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0066612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
        <p:nvSpPr>
          <p:cNvPr id="5" name="Date Placeholder 4"/>
          <p:cNvSpPr>
            <a:spLocks noGrp="1"/>
          </p:cNvSpPr>
          <p:nvPr>
            <p:ph type="dt" sz="half" idx="10"/>
          </p:nvPr>
        </p:nvSpPr>
        <p:spPr/>
        <p:txBody>
          <a:bodyPr/>
          <a:lstStyle/>
          <a:p>
            <a:fld id="{B61BEF0D-F0BB-DE4B-95CE-6DB70DBA9567}" type="datetimeFigureOut">
              <a:rPr lang="en-US" smtClean="0"/>
              <a:pPr/>
              <a:t>4/25/2023</a:t>
            </a:fld>
            <a:endParaRPr lang="en-US" dirty="0"/>
          </a:p>
        </p:txBody>
      </p:sp>
    </p:spTree>
    <p:extLst>
      <p:ext uri="{BB962C8B-B14F-4D97-AF65-F5344CB8AC3E}">
        <p14:creationId xmlns:p14="http://schemas.microsoft.com/office/powerpoint/2010/main" val="383250261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5866601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119905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7080949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709037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4849331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0423083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8118019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8917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509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4/25/2023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4/25/2023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58938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hyperlink" Target="https://halliemorrison.myportfolio.com/film-1" TargetMode="Externa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ulturalsurvival.org/news/global-biodiversity-framework-must-incorporate-and-operationalize-human-and-indigenous-rights" TargetMode="External"/><Relationship Id="rId7"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hyperlink" Target="http://www.schoobio.org/" TargetMode="External"/><Relationship Id="rId4" Type="http://schemas.openxmlformats.org/officeDocument/2006/relationships/hyperlink" Target="https://esajournals.onlinelibrary.wiley.com/doi/10.1002/fee.2148"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ricksterculturalcenter.org/"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hyperlink" Target="https://www.nrdc.org/stories/thousands-years-indigenous-tribes-have-been-planting-future" TargetMode="External"/><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hyperlink" Target="https://hightowerlowdown.org/"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decolonialatlas.wordpress.com/2014/12/01/the-great-lakes-in-ojibw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inisan.org/about/" TargetMode="External"/><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oast.noaa.gov/states/fast-facts/great-lakes.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pixabay.com/en/drinking-water-drinking-fountain-293926/" TargetMode="Externa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interactive.wttw.com/playlist/2018/11/08/native-americans-chicago"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pxhere.com/en/photo/1089599" TargetMode="Externa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theways.org/map.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wakethefilm.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flickr.com/photos/eddiesfisheriesfws/49627474607/" TargetMode="External"/><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riendsofthefoxriver.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riversarelife.com/hero-overview-watershed-warrior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hvgovfilm.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emilydickinsonmuseum.org/helen-hunt-jackson-1830-1885-friend/"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18767" y="511800"/>
            <a:ext cx="11360800" cy="2050800"/>
          </a:xfrm>
          <a:prstGeom prst="rect">
            <a:avLst/>
          </a:prstGeom>
        </p:spPr>
        <p:txBody>
          <a:bodyPr spcFirstLastPara="1" wrap="square" lIns="121900" tIns="121900" rIns="121900" bIns="121900" anchor="b" anchorCtr="0">
            <a:normAutofit/>
          </a:bodyPr>
          <a:lstStyle/>
          <a:p>
            <a:r>
              <a:rPr lang="en" b="1" dirty="0">
                <a:solidFill>
                  <a:srgbClr val="FF0000"/>
                </a:solidFill>
              </a:rPr>
              <a:t>Teaching Indigenous First Nations Science and History</a:t>
            </a:r>
            <a:endParaRPr b="1" dirty="0">
              <a:solidFill>
                <a:srgbClr val="FF0000"/>
              </a:solidFill>
            </a:endParaRPr>
          </a:p>
        </p:txBody>
      </p:sp>
      <p:sp>
        <p:nvSpPr>
          <p:cNvPr id="55" name="Google Shape;55;p13"/>
          <p:cNvSpPr txBox="1">
            <a:spLocks noGrp="1"/>
          </p:cNvSpPr>
          <p:nvPr>
            <p:ph type="subTitle" idx="1"/>
          </p:nvPr>
        </p:nvSpPr>
        <p:spPr>
          <a:xfrm>
            <a:off x="5116367" y="2562600"/>
            <a:ext cx="6327200" cy="1056800"/>
          </a:xfrm>
          <a:prstGeom prst="rect">
            <a:avLst/>
          </a:prstGeom>
        </p:spPr>
        <p:txBody>
          <a:bodyPr spcFirstLastPara="1" wrap="square" lIns="121900" tIns="121900" rIns="121900" bIns="121900" anchor="t" anchorCtr="0">
            <a:normAutofit/>
          </a:bodyPr>
          <a:lstStyle/>
          <a:p>
            <a:pPr marL="0" indent="0"/>
            <a:r>
              <a:rPr lang="en">
                <a:solidFill>
                  <a:srgbClr val="0000FF"/>
                </a:solidFill>
              </a:rPr>
              <a:t>Is American Science and History</a:t>
            </a:r>
            <a:endParaRPr>
              <a:solidFill>
                <a:srgbClr val="0000FF"/>
              </a:solidFill>
            </a:endParaRPr>
          </a:p>
        </p:txBody>
      </p:sp>
      <p:pic>
        <p:nvPicPr>
          <p:cNvPr id="56" name="Google Shape;56;p13"/>
          <p:cNvPicPr preferRelativeResize="0"/>
          <p:nvPr/>
        </p:nvPicPr>
        <p:blipFill>
          <a:blip r:embed="rId3">
            <a:alphaModFix/>
          </a:blip>
          <a:stretch>
            <a:fillRect/>
          </a:stretch>
        </p:blipFill>
        <p:spPr>
          <a:xfrm>
            <a:off x="518767" y="2562600"/>
            <a:ext cx="4597603" cy="3541667"/>
          </a:xfrm>
          <a:prstGeom prst="rect">
            <a:avLst/>
          </a:prstGeom>
          <a:noFill/>
          <a:ln>
            <a:noFill/>
          </a:ln>
          <a:effectLst>
            <a:outerShdw blurRad="57150" dist="19050" dir="5400000" algn="bl" rotWithShape="0">
              <a:srgbClr val="000000">
                <a:alpha val="58000"/>
              </a:srgbClr>
            </a:outerShdw>
          </a:effectLst>
        </p:spPr>
      </p:pic>
      <p:pic>
        <p:nvPicPr>
          <p:cNvPr id="57" name="Google Shape;57;p13"/>
          <p:cNvPicPr preferRelativeResize="0"/>
          <p:nvPr/>
        </p:nvPicPr>
        <p:blipFill>
          <a:blip r:embed="rId4">
            <a:alphaModFix/>
          </a:blip>
          <a:stretch>
            <a:fillRect/>
          </a:stretch>
        </p:blipFill>
        <p:spPr>
          <a:xfrm>
            <a:off x="4318167" y="3896033"/>
            <a:ext cx="2450200" cy="2450200"/>
          </a:xfrm>
          <a:prstGeom prst="rect">
            <a:avLst/>
          </a:prstGeom>
          <a:noFill/>
          <a:ln>
            <a:noFill/>
          </a:ln>
        </p:spPr>
      </p:pic>
      <p:pic>
        <p:nvPicPr>
          <p:cNvPr id="58" name="Google Shape;58;p13"/>
          <p:cNvPicPr preferRelativeResize="0"/>
          <p:nvPr/>
        </p:nvPicPr>
        <p:blipFill>
          <a:blip r:embed="rId5">
            <a:alphaModFix/>
          </a:blip>
          <a:stretch>
            <a:fillRect/>
          </a:stretch>
        </p:blipFill>
        <p:spPr>
          <a:xfrm>
            <a:off x="7480167" y="3705034"/>
            <a:ext cx="3963411" cy="2832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Where did the idea of a democracy come from? </a:t>
            </a:r>
            <a:endParaRPr/>
          </a:p>
        </p:txBody>
      </p:sp>
      <p:sp>
        <p:nvSpPr>
          <p:cNvPr id="81" name="Google Shape;81;p16"/>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82" name="Google Shape;82;p16"/>
          <p:cNvPicPr preferRelativeResize="0"/>
          <p:nvPr/>
        </p:nvPicPr>
        <p:blipFill>
          <a:blip r:embed="rId3">
            <a:alphaModFix/>
          </a:blip>
          <a:stretch>
            <a:fillRect/>
          </a:stretch>
        </p:blipFill>
        <p:spPr>
          <a:xfrm>
            <a:off x="2034667" y="1750467"/>
            <a:ext cx="7874000" cy="412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ctrTitle"/>
          </p:nvPr>
        </p:nvSpPr>
        <p:spPr>
          <a:xfrm>
            <a:off x="558468" y="2781300"/>
            <a:ext cx="10395200" cy="1638800"/>
          </a:xfrm>
          <a:prstGeom prst="rect">
            <a:avLst/>
          </a:prstGeom>
        </p:spPr>
        <p:txBody>
          <a:bodyPr spcFirstLastPara="1" wrap="square" lIns="121900" tIns="121900" rIns="121900" bIns="121900" anchor="b" anchorCtr="0">
            <a:normAutofit/>
          </a:bodyPr>
          <a:lstStyle/>
          <a:p>
            <a:endParaRPr/>
          </a:p>
        </p:txBody>
      </p:sp>
      <p:sp>
        <p:nvSpPr>
          <p:cNvPr id="88" name="Google Shape;88;p17"/>
          <p:cNvSpPr txBox="1">
            <a:spLocks noGrp="1"/>
          </p:cNvSpPr>
          <p:nvPr>
            <p:ph type="subTitle" idx="1"/>
          </p:nvPr>
        </p:nvSpPr>
        <p:spPr>
          <a:xfrm>
            <a:off x="558467" y="4683700"/>
            <a:ext cx="11360800" cy="1056800"/>
          </a:xfrm>
          <a:prstGeom prst="rect">
            <a:avLst/>
          </a:prstGeom>
        </p:spPr>
        <p:txBody>
          <a:bodyPr spcFirstLastPara="1" wrap="square" lIns="121900" tIns="121900" rIns="121900" bIns="121900" anchor="t" anchorCtr="0">
            <a:normAutofit/>
          </a:bodyPr>
          <a:lstStyle/>
          <a:p>
            <a:pPr marL="0" indent="0"/>
            <a:endParaRPr/>
          </a:p>
        </p:txBody>
      </p:sp>
      <p:pic>
        <p:nvPicPr>
          <p:cNvPr id="89" name="Google Shape;89;p17"/>
          <p:cNvPicPr preferRelativeResize="0"/>
          <p:nvPr/>
        </p:nvPicPr>
        <p:blipFill>
          <a:blip r:embed="rId3">
            <a:alphaModFix/>
          </a:blip>
          <a:stretch>
            <a:fillRect/>
          </a:stretch>
        </p:blipFill>
        <p:spPr>
          <a:xfrm>
            <a:off x="142867" y="9318"/>
            <a:ext cx="12192005" cy="6839383"/>
          </a:xfrm>
          <a:prstGeom prst="rect">
            <a:avLst/>
          </a:prstGeom>
          <a:noFill/>
          <a:ln>
            <a:noFill/>
          </a:ln>
        </p:spPr>
      </p:pic>
      <p:sp>
        <p:nvSpPr>
          <p:cNvPr id="90" name="Google Shape;90;p17"/>
          <p:cNvSpPr txBox="1"/>
          <p:nvPr/>
        </p:nvSpPr>
        <p:spPr>
          <a:xfrm>
            <a:off x="5214933" y="309567"/>
            <a:ext cx="6858000" cy="1538842"/>
          </a:xfrm>
          <a:prstGeom prst="rect">
            <a:avLst/>
          </a:prstGeom>
          <a:noFill/>
          <a:ln>
            <a:noFill/>
          </a:ln>
        </p:spPr>
        <p:txBody>
          <a:bodyPr spcFirstLastPara="1" wrap="square" lIns="121900" tIns="121900" rIns="121900" bIns="121900" anchor="t" anchorCtr="0">
            <a:spAutoFit/>
          </a:bodyPr>
          <a:lstStyle/>
          <a:p>
            <a:r>
              <a:rPr lang="en" sz="2800" b="1"/>
              <a:t>Are these our founding fathers? </a:t>
            </a:r>
            <a:endParaRPr sz="2800" b="1"/>
          </a:p>
          <a:p>
            <a:r>
              <a:rPr lang="en" sz="2800" b="1"/>
              <a:t>Was the country and freedom written for you? </a:t>
            </a:r>
            <a:endParaRPr sz="28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593367"/>
            <a:ext cx="7132800" cy="763600"/>
          </a:xfrm>
          <a:prstGeom prst="rect">
            <a:avLst/>
          </a:prstGeom>
        </p:spPr>
        <p:txBody>
          <a:bodyPr spcFirstLastPara="1" wrap="square" lIns="121900" tIns="121900" rIns="121900" bIns="121900" anchor="t" anchorCtr="0">
            <a:normAutofit fontScale="90000"/>
          </a:bodyPr>
          <a:lstStyle/>
          <a:p>
            <a:r>
              <a:rPr lang="en"/>
              <a:t>What does Robin WK have to say?</a:t>
            </a:r>
            <a:endParaRPr/>
          </a:p>
        </p:txBody>
      </p:sp>
      <p:sp>
        <p:nvSpPr>
          <p:cNvPr id="106" name="Google Shape;106;p19"/>
          <p:cNvSpPr txBox="1">
            <a:spLocks noGrp="1"/>
          </p:cNvSpPr>
          <p:nvPr>
            <p:ph type="body" idx="1"/>
          </p:nvPr>
        </p:nvSpPr>
        <p:spPr>
          <a:xfrm>
            <a:off x="106067" y="1696567"/>
            <a:ext cx="7236000" cy="4395600"/>
          </a:xfrm>
          <a:prstGeom prst="rect">
            <a:avLst/>
          </a:prstGeom>
        </p:spPr>
        <p:txBody>
          <a:bodyPr spcFirstLastPara="1" wrap="square" lIns="121900" tIns="121900" rIns="121900" bIns="121900" anchor="t" anchorCtr="0">
            <a:normAutofit fontScale="55000" lnSpcReduction="20000"/>
          </a:bodyPr>
          <a:lstStyle/>
          <a:p>
            <a:pPr marL="0" indent="0">
              <a:buNone/>
            </a:pPr>
            <a:r>
              <a:rPr lang="en" sz="5540"/>
              <a:t>“TEK is increasingly being sought by academics, agency scientists, and policymakers as a potential source of ideas for emerging models of ecosystem management.” </a:t>
            </a:r>
            <a:endParaRPr sz="5540"/>
          </a:p>
          <a:p>
            <a:pPr marL="0" indent="0">
              <a:spcBef>
                <a:spcPts val="1600"/>
              </a:spcBef>
              <a:buNone/>
            </a:pPr>
            <a:r>
              <a:rPr lang="en" sz="5540"/>
              <a:t>This is from her paper titled; </a:t>
            </a:r>
            <a:endParaRPr sz="5540"/>
          </a:p>
          <a:p>
            <a:pPr marL="0" indent="0">
              <a:spcBef>
                <a:spcPts val="1600"/>
              </a:spcBef>
              <a:buNone/>
            </a:pPr>
            <a:r>
              <a:rPr lang="en" sz="5540"/>
              <a:t>Weaving traditional ecological knowledge into biological education: </a:t>
            </a:r>
            <a:r>
              <a:rPr lang="en" sz="5540" b="1"/>
              <a:t>a call to action.</a:t>
            </a:r>
            <a:r>
              <a:rPr lang="en" sz="5540"/>
              <a:t> May 2002, BioScience </a:t>
            </a:r>
            <a:endParaRPr sz="5540"/>
          </a:p>
          <a:p>
            <a:pPr marL="0" indent="0">
              <a:spcBef>
                <a:spcPts val="1600"/>
              </a:spcBef>
              <a:buNone/>
            </a:pPr>
            <a:endParaRPr/>
          </a:p>
          <a:p>
            <a:pPr marL="0" indent="0">
              <a:spcBef>
                <a:spcPts val="1600"/>
              </a:spcBef>
              <a:buNone/>
            </a:pPr>
            <a:endParaRPr/>
          </a:p>
          <a:p>
            <a:pPr marL="0" indent="0">
              <a:spcBef>
                <a:spcPts val="1600"/>
              </a:spcBef>
              <a:spcAft>
                <a:spcPts val="1600"/>
              </a:spcAft>
              <a:buNone/>
            </a:pPr>
            <a:endParaRPr/>
          </a:p>
        </p:txBody>
      </p:sp>
      <p:pic>
        <p:nvPicPr>
          <p:cNvPr id="107" name="Google Shape;107;p19"/>
          <p:cNvPicPr preferRelativeResize="0"/>
          <p:nvPr/>
        </p:nvPicPr>
        <p:blipFill>
          <a:blip r:embed="rId3">
            <a:alphaModFix/>
          </a:blip>
          <a:stretch>
            <a:fillRect/>
          </a:stretch>
        </p:blipFill>
        <p:spPr>
          <a:xfrm>
            <a:off x="7651571" y="1"/>
            <a:ext cx="4418333" cy="4269367"/>
          </a:xfrm>
          <a:prstGeom prst="rect">
            <a:avLst/>
          </a:prstGeom>
          <a:noFill/>
          <a:ln>
            <a:noFill/>
          </a:ln>
        </p:spPr>
      </p:pic>
      <p:pic>
        <p:nvPicPr>
          <p:cNvPr id="108" name="Google Shape;108;p19"/>
          <p:cNvPicPr preferRelativeResize="0"/>
          <p:nvPr/>
        </p:nvPicPr>
        <p:blipFill>
          <a:blip r:embed="rId4">
            <a:alphaModFix/>
          </a:blip>
          <a:stretch>
            <a:fillRect/>
          </a:stretch>
        </p:blipFill>
        <p:spPr>
          <a:xfrm>
            <a:off x="7955717" y="4281467"/>
            <a:ext cx="3810000" cy="2133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8242-1B5C-42D2-8DE8-CA3C7DB364EB}"/>
              </a:ext>
            </a:extLst>
          </p:cNvPr>
          <p:cNvSpPr>
            <a:spLocks noGrp="1"/>
          </p:cNvSpPr>
          <p:nvPr>
            <p:ph type="title"/>
          </p:nvPr>
        </p:nvSpPr>
        <p:spPr>
          <a:xfrm>
            <a:off x="415600" y="593366"/>
            <a:ext cx="8931600" cy="3216633"/>
          </a:xfrm>
        </p:spPr>
        <p:txBody>
          <a:bodyPr>
            <a:normAutofit/>
          </a:bodyPr>
          <a:lstStyle/>
          <a:p>
            <a:r>
              <a:rPr lang="en-US" b="1" dirty="0"/>
              <a:t>Hallie Morrison</a:t>
            </a:r>
            <a:br>
              <a:rPr lang="en-US" b="1" dirty="0"/>
            </a:br>
            <a:r>
              <a:rPr lang="en-US" b="1" dirty="0"/>
              <a:t>"Essential Voyage" Indigenous Wisdom Will Save Us All (2022, 20 minute duration)</a:t>
            </a:r>
            <a:br>
              <a:rPr lang="en-US" b="1" dirty="0"/>
            </a:br>
            <a:r>
              <a:rPr lang="en-US" dirty="0"/>
              <a:t> </a:t>
            </a:r>
          </a:p>
        </p:txBody>
      </p:sp>
      <p:sp>
        <p:nvSpPr>
          <p:cNvPr id="3" name="Text Placeholder 2">
            <a:extLst>
              <a:ext uri="{FF2B5EF4-FFF2-40B4-BE49-F238E27FC236}">
                <a16:creationId xmlns:a16="http://schemas.microsoft.com/office/drawing/2014/main" id="{A0B1635F-4989-4749-8201-2F6DCF9744A7}"/>
              </a:ext>
            </a:extLst>
          </p:cNvPr>
          <p:cNvSpPr>
            <a:spLocks noGrp="1"/>
          </p:cNvSpPr>
          <p:nvPr>
            <p:ph type="body" idx="1"/>
          </p:nvPr>
        </p:nvSpPr>
        <p:spPr>
          <a:xfrm>
            <a:off x="415600" y="3139440"/>
            <a:ext cx="9419280" cy="2952392"/>
          </a:xfrm>
        </p:spPr>
        <p:txBody>
          <a:bodyPr>
            <a:normAutofit fontScale="92500" lnSpcReduction="10000"/>
          </a:bodyPr>
          <a:lstStyle/>
          <a:p>
            <a:r>
              <a:rPr lang="en-US" dirty="0">
                <a:hlinkClick r:id="rId2"/>
              </a:rPr>
              <a:t>Indigenous Knowledge Will Save us All</a:t>
            </a:r>
            <a:endParaRPr lang="en-US" dirty="0"/>
          </a:p>
          <a:p>
            <a:endParaRPr lang="en-US" dirty="0"/>
          </a:p>
          <a:p>
            <a:r>
              <a:rPr lang="en-US" sz="2800" dirty="0"/>
              <a:t>According to Gregory </a:t>
            </a:r>
            <a:r>
              <a:rPr lang="en-US" sz="2800" dirty="0" err="1"/>
              <a:t>Cajete</a:t>
            </a:r>
            <a:r>
              <a:rPr lang="en-US" sz="2800" dirty="0"/>
              <a:t> in </a:t>
            </a:r>
            <a:r>
              <a:rPr lang="en-US" sz="2800" i="1" u="sng" dirty="0"/>
              <a:t>Look to the Mountain An Ecology of Indigenous Education</a:t>
            </a:r>
          </a:p>
          <a:p>
            <a:endParaRPr lang="en-US" sz="2800" i="1" dirty="0"/>
          </a:p>
          <a:p>
            <a:r>
              <a:rPr lang="en-US" sz="2800" i="1" dirty="0"/>
              <a:t>“American education must forge educational processes that are for Life’s Sake and honor the Indigenous roots of America.” (25)</a:t>
            </a:r>
          </a:p>
          <a:p>
            <a:endParaRPr lang="en-US" i="1" dirty="0"/>
          </a:p>
          <a:p>
            <a:endParaRPr lang="en-US" dirty="0"/>
          </a:p>
          <a:p>
            <a:endParaRPr lang="en-US" dirty="0"/>
          </a:p>
        </p:txBody>
      </p:sp>
    </p:spTree>
    <p:extLst>
      <p:ext uri="{BB962C8B-B14F-4D97-AF65-F5344CB8AC3E}">
        <p14:creationId xmlns:p14="http://schemas.microsoft.com/office/powerpoint/2010/main" val="2364445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15600" y="593367"/>
            <a:ext cx="6370800" cy="1174800"/>
          </a:xfrm>
          <a:prstGeom prst="rect">
            <a:avLst/>
          </a:prstGeom>
        </p:spPr>
        <p:txBody>
          <a:bodyPr spcFirstLastPara="1" wrap="square" lIns="121900" tIns="121900" rIns="121900" bIns="121900" anchor="t" anchorCtr="0">
            <a:normAutofit fontScale="90000"/>
          </a:bodyPr>
          <a:lstStyle/>
          <a:p>
            <a:r>
              <a:rPr lang="en" u="sng">
                <a:solidFill>
                  <a:schemeClr val="hlink"/>
                </a:solidFill>
                <a:hlinkClick r:id="rId3"/>
              </a:rPr>
              <a:t>From the Convention of Biological Diversity and Indigenous Peoples</a:t>
            </a:r>
            <a:endParaRPr/>
          </a:p>
        </p:txBody>
      </p:sp>
      <p:sp>
        <p:nvSpPr>
          <p:cNvPr id="114" name="Google Shape;114;p20"/>
          <p:cNvSpPr txBox="1">
            <a:spLocks noGrp="1"/>
          </p:cNvSpPr>
          <p:nvPr>
            <p:ph type="body" idx="1"/>
          </p:nvPr>
        </p:nvSpPr>
        <p:spPr>
          <a:xfrm>
            <a:off x="415600" y="2293967"/>
            <a:ext cx="6370800" cy="4180400"/>
          </a:xfrm>
          <a:prstGeom prst="rect">
            <a:avLst/>
          </a:prstGeom>
        </p:spPr>
        <p:txBody>
          <a:bodyPr spcFirstLastPara="1" wrap="square" lIns="121900" tIns="121900" rIns="121900" bIns="121900" anchor="t" anchorCtr="0">
            <a:normAutofit lnSpcReduction="10000"/>
          </a:bodyPr>
          <a:lstStyle/>
          <a:p>
            <a:pPr marL="0" indent="0">
              <a:spcAft>
                <a:spcPts val="1600"/>
              </a:spcAft>
              <a:buNone/>
            </a:pPr>
            <a:r>
              <a:rPr lang="en" sz="2400" dirty="0">
                <a:solidFill>
                  <a:srgbClr val="333333"/>
                </a:solidFill>
                <a:highlight>
                  <a:srgbClr val="FFFFFF"/>
                </a:highlight>
              </a:rPr>
              <a:t>Studies have shown that </a:t>
            </a:r>
            <a:r>
              <a:rPr lang="en" sz="2400" dirty="0">
                <a:solidFill>
                  <a:srgbClr val="333333"/>
                </a:solidFill>
                <a:highlight>
                  <a:srgbClr val="00FF00"/>
                </a:highlight>
              </a:rPr>
              <a:t>Indigenous Peoples make up 6.2 percent of the global population and occupy, own, and manage over a quarter of the earth's land surface</a:t>
            </a:r>
            <a:r>
              <a:rPr lang="en" sz="2400" dirty="0">
                <a:solidFill>
                  <a:srgbClr val="333333"/>
                </a:solidFill>
                <a:highlight>
                  <a:srgbClr val="FFFFFF"/>
                </a:highlight>
              </a:rPr>
              <a:t>. </a:t>
            </a:r>
            <a:r>
              <a:rPr lang="en" sz="2400" dirty="0">
                <a:solidFill>
                  <a:srgbClr val="333333"/>
                </a:solidFill>
                <a:highlight>
                  <a:srgbClr val="00FFFF"/>
                </a:highlight>
              </a:rPr>
              <a:t>Indigenous lands hold around 80 percent </a:t>
            </a:r>
            <a:r>
              <a:rPr lang="en" sz="2400" dirty="0">
                <a:solidFill>
                  <a:srgbClr val="333333"/>
                </a:solidFill>
                <a:highlight>
                  <a:srgbClr val="FFFFFF"/>
                </a:highlight>
              </a:rPr>
              <a:t>of the world’s biodiversity, and </a:t>
            </a:r>
            <a:r>
              <a:rPr lang="en" sz="2400" dirty="0">
                <a:solidFill>
                  <a:srgbClr val="CB4400"/>
                </a:solidFill>
                <a:highlight>
                  <a:srgbClr val="FFFFFF"/>
                </a:highlight>
                <a:uFill>
                  <a:noFill/>
                </a:uFill>
                <a:hlinkClick r:id="rId4">
                  <a:extLst>
                    <a:ext uri="{A12FA001-AC4F-418D-AE19-62706E023703}">
                      <ahyp:hlinkClr xmlns:ahyp="http://schemas.microsoft.com/office/drawing/2018/hyperlinkcolor" val="tx"/>
                    </a:ext>
                  </a:extLst>
                </a:hlinkClick>
              </a:rPr>
              <a:t>Intact Forest Landscapes</a:t>
            </a:r>
            <a:r>
              <a:rPr lang="en" sz="2400" dirty="0">
                <a:solidFill>
                  <a:srgbClr val="333333"/>
                </a:solidFill>
                <a:highlight>
                  <a:srgbClr val="FFFFFF"/>
                </a:highlight>
              </a:rPr>
              <a:t> (IFL) within Indigenous Peoples' lands cover at least 36.2 percent of the world's IFL area. </a:t>
            </a:r>
          </a:p>
          <a:p>
            <a:pPr marL="0" indent="0">
              <a:spcAft>
                <a:spcPts val="1600"/>
              </a:spcAft>
              <a:buNone/>
            </a:pPr>
            <a:r>
              <a:rPr lang="en" sz="4000" b="1" i="1" dirty="0">
                <a:solidFill>
                  <a:srgbClr val="333333"/>
                </a:solidFill>
                <a:highlight>
                  <a:srgbClr val="FFFFFF"/>
                </a:highlight>
                <a:hlinkClick r:id="rId5"/>
              </a:rPr>
              <a:t>S</a:t>
            </a:r>
            <a:r>
              <a:rPr lang="en-US" sz="4000" b="1" i="1" dirty="0" err="1">
                <a:solidFill>
                  <a:srgbClr val="333333"/>
                </a:solidFill>
                <a:highlight>
                  <a:srgbClr val="FFFFFF"/>
                </a:highlight>
                <a:hlinkClick r:id="rId5"/>
              </a:rPr>
              <a:t>choobio</a:t>
            </a:r>
            <a:endParaRPr sz="4000" b="1" i="1" dirty="0"/>
          </a:p>
        </p:txBody>
      </p:sp>
      <p:pic>
        <p:nvPicPr>
          <p:cNvPr id="115" name="Google Shape;115;p20"/>
          <p:cNvPicPr preferRelativeResize="0"/>
          <p:nvPr/>
        </p:nvPicPr>
        <p:blipFill>
          <a:blip r:embed="rId6">
            <a:alphaModFix/>
          </a:blip>
          <a:stretch>
            <a:fillRect/>
          </a:stretch>
        </p:blipFill>
        <p:spPr>
          <a:xfrm>
            <a:off x="6872464" y="376937"/>
            <a:ext cx="4990000" cy="2858332"/>
          </a:xfrm>
          <a:prstGeom prst="rect">
            <a:avLst/>
          </a:prstGeom>
          <a:noFill/>
          <a:ln>
            <a:noFill/>
          </a:ln>
        </p:spPr>
      </p:pic>
      <p:pic>
        <p:nvPicPr>
          <p:cNvPr id="116" name="Google Shape;116;p20"/>
          <p:cNvPicPr preferRelativeResize="0"/>
          <p:nvPr/>
        </p:nvPicPr>
        <p:blipFill>
          <a:blip r:embed="rId7">
            <a:alphaModFix/>
          </a:blip>
          <a:stretch>
            <a:fillRect/>
          </a:stretch>
        </p:blipFill>
        <p:spPr>
          <a:xfrm>
            <a:off x="6958518" y="3235265"/>
            <a:ext cx="4817900" cy="32094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dirty="0">
                <a:highlight>
                  <a:srgbClr val="FFFF00"/>
                </a:highlight>
              </a:rPr>
              <a:t>Working with Local Indigenous People is working with those whose culture is directly connected to the land we live </a:t>
            </a:r>
            <a:r>
              <a:rPr lang="en" dirty="0"/>
              <a:t>on.  </a:t>
            </a:r>
            <a:endParaRPr dirty="0"/>
          </a:p>
        </p:txBody>
      </p:sp>
      <p:sp>
        <p:nvSpPr>
          <p:cNvPr id="122" name="Google Shape;122;p21"/>
          <p:cNvSpPr txBox="1">
            <a:spLocks noGrp="1"/>
          </p:cNvSpPr>
          <p:nvPr>
            <p:ph type="body" idx="1"/>
          </p:nvPr>
        </p:nvSpPr>
        <p:spPr>
          <a:xfrm>
            <a:off x="415600" y="2265679"/>
            <a:ext cx="11360800" cy="3826153"/>
          </a:xfrm>
          <a:prstGeom prst="rect">
            <a:avLst/>
          </a:prstGeom>
        </p:spPr>
        <p:txBody>
          <a:bodyPr spcFirstLastPara="1" wrap="square" lIns="121900" tIns="121900" rIns="121900" bIns="121900" anchor="t" anchorCtr="0">
            <a:normAutofit/>
          </a:bodyPr>
          <a:lstStyle/>
          <a:p>
            <a:pPr marL="0" indent="0">
              <a:spcAft>
                <a:spcPts val="1600"/>
              </a:spcAft>
              <a:buNone/>
            </a:pPr>
            <a:endParaRPr dirty="0"/>
          </a:p>
        </p:txBody>
      </p:sp>
      <p:pic>
        <p:nvPicPr>
          <p:cNvPr id="123" name="Google Shape;123;p21">
            <a:hlinkClick r:id="rId3"/>
          </p:cNvPr>
          <p:cNvPicPr preferRelativeResize="0"/>
          <p:nvPr/>
        </p:nvPicPr>
        <p:blipFill>
          <a:blip r:embed="rId4">
            <a:alphaModFix/>
          </a:blip>
          <a:stretch>
            <a:fillRect/>
          </a:stretch>
        </p:blipFill>
        <p:spPr>
          <a:xfrm>
            <a:off x="1483182" y="2461348"/>
            <a:ext cx="8803033" cy="33748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415600" y="593367"/>
            <a:ext cx="11360800" cy="1174800"/>
          </a:xfrm>
          <a:prstGeom prst="rect">
            <a:avLst/>
          </a:prstGeom>
        </p:spPr>
        <p:txBody>
          <a:bodyPr spcFirstLastPara="1" wrap="square" lIns="121900" tIns="121900" rIns="121900" bIns="121900" anchor="t" anchorCtr="0">
            <a:normAutofit fontScale="90000"/>
          </a:bodyPr>
          <a:lstStyle/>
          <a:p>
            <a:r>
              <a:rPr lang="en"/>
              <a:t>Indigenous Knowledges Can Transform the Future of Public Education. </a:t>
            </a:r>
            <a:endParaRPr/>
          </a:p>
        </p:txBody>
      </p:sp>
      <p:sp>
        <p:nvSpPr>
          <p:cNvPr id="129" name="Google Shape;129;p22"/>
          <p:cNvSpPr txBox="1">
            <a:spLocks noGrp="1"/>
          </p:cNvSpPr>
          <p:nvPr>
            <p:ph type="body" idx="1"/>
          </p:nvPr>
        </p:nvSpPr>
        <p:spPr>
          <a:xfrm>
            <a:off x="5830500" y="1768167"/>
            <a:ext cx="5946000" cy="4323600"/>
          </a:xfrm>
          <a:prstGeom prst="rect">
            <a:avLst/>
          </a:prstGeom>
        </p:spPr>
        <p:txBody>
          <a:bodyPr spcFirstLastPara="1" wrap="square" lIns="121900" tIns="121900" rIns="121900" bIns="121900" anchor="t" anchorCtr="0">
            <a:noAutofit/>
          </a:bodyPr>
          <a:lstStyle/>
          <a:p>
            <a:pPr marL="0" indent="0">
              <a:buNone/>
            </a:pPr>
            <a:r>
              <a:rPr lang="en" sz="2800" dirty="0">
                <a:highlight>
                  <a:srgbClr val="00FF00"/>
                </a:highlight>
              </a:rPr>
              <a:t>Indigenous knowledge is a resource that can be used to enhance education rather being studied in a bubble. </a:t>
            </a:r>
            <a:endParaRPr sz="2800" dirty="0">
              <a:highlight>
                <a:srgbClr val="00FF00"/>
              </a:highlight>
            </a:endParaRPr>
          </a:p>
          <a:p>
            <a:pPr marL="0" indent="0">
              <a:spcBef>
                <a:spcPts val="1600"/>
              </a:spcBef>
              <a:buNone/>
            </a:pPr>
            <a:r>
              <a:rPr lang="en" sz="2800" dirty="0">
                <a:highlight>
                  <a:srgbClr val="FFF2CC"/>
                </a:highlight>
              </a:rPr>
              <a:t>Indigenous science puts humans in and part of nature.</a:t>
            </a:r>
            <a:endParaRPr sz="2800" dirty="0">
              <a:highlight>
                <a:srgbClr val="FFF2CC"/>
              </a:highlight>
            </a:endParaRPr>
          </a:p>
          <a:p>
            <a:pPr marL="0" indent="0">
              <a:spcBef>
                <a:spcPts val="1600"/>
              </a:spcBef>
              <a:spcAft>
                <a:spcPts val="1600"/>
              </a:spcAft>
              <a:buNone/>
            </a:pPr>
            <a:r>
              <a:rPr lang="en" sz="2800" dirty="0">
                <a:highlight>
                  <a:schemeClr val="accent6"/>
                </a:highlight>
              </a:rPr>
              <a:t>Indigenous knowledge is about community with self, society, and nature. </a:t>
            </a:r>
            <a:endParaRPr sz="2800" dirty="0">
              <a:highlight>
                <a:schemeClr val="accent6"/>
              </a:highlight>
            </a:endParaRPr>
          </a:p>
        </p:txBody>
      </p:sp>
      <p:pic>
        <p:nvPicPr>
          <p:cNvPr id="130" name="Google Shape;130;p22"/>
          <p:cNvPicPr preferRelativeResize="0"/>
          <p:nvPr/>
        </p:nvPicPr>
        <p:blipFill>
          <a:blip r:embed="rId3">
            <a:alphaModFix/>
          </a:blip>
          <a:stretch>
            <a:fillRect/>
          </a:stretch>
        </p:blipFill>
        <p:spPr>
          <a:xfrm>
            <a:off x="415601" y="2126567"/>
            <a:ext cx="5286932" cy="3965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606767" y="5563633"/>
            <a:ext cx="11360800" cy="763600"/>
          </a:xfrm>
          <a:prstGeom prst="rect">
            <a:avLst/>
          </a:prstGeom>
        </p:spPr>
        <p:txBody>
          <a:bodyPr spcFirstLastPara="1" wrap="square" lIns="121900" tIns="121900" rIns="121900" bIns="121900" anchor="t" anchorCtr="0">
            <a:normAutofit fontScale="90000"/>
          </a:bodyPr>
          <a:lstStyle/>
          <a:p>
            <a:r>
              <a:rPr lang="en"/>
              <a:t>Traditional Ecological Knowledge Co-evolves </a:t>
            </a:r>
            <a:endParaRPr/>
          </a:p>
        </p:txBody>
      </p:sp>
      <p:sp>
        <p:nvSpPr>
          <p:cNvPr id="136" name="Google Shape;136;p23"/>
          <p:cNvSpPr txBox="1">
            <a:spLocks noGrp="1"/>
          </p:cNvSpPr>
          <p:nvPr>
            <p:ph type="body" idx="1"/>
          </p:nvPr>
        </p:nvSpPr>
        <p:spPr>
          <a:xfrm>
            <a:off x="415600" y="812433"/>
            <a:ext cx="6036000" cy="4124800"/>
          </a:xfrm>
          <a:prstGeom prst="rect">
            <a:avLst/>
          </a:prstGeom>
        </p:spPr>
        <p:txBody>
          <a:bodyPr spcFirstLastPara="1" wrap="square" lIns="121900" tIns="121900" rIns="121900" bIns="121900" anchor="t" anchorCtr="0">
            <a:normAutofit lnSpcReduction="10000"/>
          </a:bodyPr>
          <a:lstStyle/>
          <a:p>
            <a:pPr marL="0" indent="0">
              <a:buNone/>
            </a:pPr>
            <a:endParaRPr sz="2933"/>
          </a:p>
          <a:p>
            <a:pPr marL="0" indent="0">
              <a:spcBef>
                <a:spcPts val="1600"/>
              </a:spcBef>
              <a:spcAft>
                <a:spcPts val="1600"/>
              </a:spcAft>
              <a:buNone/>
            </a:pPr>
            <a:r>
              <a:rPr lang="en" sz="2933"/>
              <a:t>Because TEK </a:t>
            </a:r>
            <a:r>
              <a:rPr lang="en" sz="2933" b="1" u="sng"/>
              <a:t>coevolves </a:t>
            </a:r>
            <a:r>
              <a:rPr lang="en" sz="2933"/>
              <a:t>with ecological and social systems it can strengthen the capacity of human societies to deal with disturbances and to maintain ecosystem services in change and uncertainty. </a:t>
            </a:r>
            <a:endParaRPr sz="2933"/>
          </a:p>
        </p:txBody>
      </p:sp>
      <p:pic>
        <p:nvPicPr>
          <p:cNvPr id="137" name="Google Shape;137;p23"/>
          <p:cNvPicPr preferRelativeResize="0"/>
          <p:nvPr/>
        </p:nvPicPr>
        <p:blipFill>
          <a:blip r:embed="rId3">
            <a:alphaModFix/>
          </a:blip>
          <a:stretch>
            <a:fillRect/>
          </a:stretch>
        </p:blipFill>
        <p:spPr>
          <a:xfrm>
            <a:off x="6765434" y="1223034"/>
            <a:ext cx="5010965" cy="3400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630667" y="5902167"/>
            <a:ext cx="11360800" cy="763600"/>
          </a:xfrm>
          <a:prstGeom prst="rect">
            <a:avLst/>
          </a:prstGeom>
        </p:spPr>
        <p:txBody>
          <a:bodyPr spcFirstLastPara="1" wrap="square" lIns="121900" tIns="121900" rIns="121900" bIns="121900" anchor="t" anchorCtr="0">
            <a:normAutofit fontScale="90000"/>
          </a:bodyPr>
          <a:lstStyle/>
          <a:p>
            <a:r>
              <a:rPr lang="en"/>
              <a:t>Corn, beans, squash - The 3 sisters</a:t>
            </a:r>
            <a:endParaRPr/>
          </a:p>
        </p:txBody>
      </p:sp>
      <p:sp>
        <p:nvSpPr>
          <p:cNvPr id="143" name="Google Shape;143;p24"/>
          <p:cNvSpPr txBox="1">
            <a:spLocks noGrp="1"/>
          </p:cNvSpPr>
          <p:nvPr>
            <p:ph type="body" idx="1"/>
          </p:nvPr>
        </p:nvSpPr>
        <p:spPr>
          <a:xfrm>
            <a:off x="415600" y="334533"/>
            <a:ext cx="11360800" cy="3297600"/>
          </a:xfrm>
          <a:prstGeom prst="rect">
            <a:avLst/>
          </a:prstGeom>
        </p:spPr>
        <p:txBody>
          <a:bodyPr spcFirstLastPara="1" wrap="square" lIns="121900" tIns="121900" rIns="121900" bIns="121900" anchor="t" anchorCtr="0">
            <a:normAutofit/>
          </a:bodyPr>
          <a:lstStyle/>
          <a:p>
            <a:pPr marL="0" indent="0">
              <a:lnSpc>
                <a:spcPct val="100000"/>
              </a:lnSpc>
              <a:spcBef>
                <a:spcPts val="2000"/>
              </a:spcBef>
              <a:buClr>
                <a:schemeClr val="dk1"/>
              </a:buClr>
              <a:buSzPts val="1100"/>
              <a:buNone/>
            </a:pPr>
            <a:r>
              <a:rPr lang="en" sz="4000" u="sng">
                <a:solidFill>
                  <a:schemeClr val="hlink"/>
                </a:solidFill>
                <a:hlinkClick r:id="rId3"/>
              </a:rPr>
              <a:t>For Thousands of Years, Indigenous Tribes Have Been Planting for the Future</a:t>
            </a:r>
            <a:endParaRPr sz="4000">
              <a:solidFill>
                <a:srgbClr val="102345"/>
              </a:solidFill>
            </a:endParaRPr>
          </a:p>
          <a:p>
            <a:pPr marL="0" indent="0">
              <a:spcBef>
                <a:spcPts val="2000"/>
              </a:spcBef>
              <a:buClr>
                <a:schemeClr val="dk1"/>
              </a:buClr>
              <a:buSzPts val="1100"/>
              <a:buNone/>
            </a:pPr>
            <a:r>
              <a:rPr lang="en">
                <a:solidFill>
                  <a:srgbClr val="666666"/>
                </a:solidFill>
              </a:rPr>
              <a:t>With yields of biodiversity and a more climate-resilient food supply, a movement is sprouting in BIPOC communities across North America to save heirloom seeds and preserve culture.</a:t>
            </a:r>
            <a:endParaRPr>
              <a:solidFill>
                <a:srgbClr val="666666"/>
              </a:solidFill>
            </a:endParaRPr>
          </a:p>
          <a:p>
            <a:pPr marL="0" indent="0">
              <a:spcBef>
                <a:spcPts val="3067"/>
              </a:spcBef>
              <a:spcAft>
                <a:spcPts val="1600"/>
              </a:spcAft>
              <a:buNone/>
            </a:pPr>
            <a:endParaRPr/>
          </a:p>
        </p:txBody>
      </p:sp>
      <p:pic>
        <p:nvPicPr>
          <p:cNvPr id="144" name="Google Shape;144;p24"/>
          <p:cNvPicPr preferRelativeResize="0"/>
          <p:nvPr/>
        </p:nvPicPr>
        <p:blipFill>
          <a:blip r:embed="rId4">
            <a:alphaModFix/>
          </a:blip>
          <a:stretch>
            <a:fillRect/>
          </a:stretch>
        </p:blipFill>
        <p:spPr>
          <a:xfrm>
            <a:off x="7829933" y="2449267"/>
            <a:ext cx="3211499" cy="3560431"/>
          </a:xfrm>
          <a:prstGeom prst="rect">
            <a:avLst/>
          </a:prstGeom>
          <a:noFill/>
          <a:ln>
            <a:noFill/>
          </a:ln>
        </p:spPr>
      </p:pic>
      <p:pic>
        <p:nvPicPr>
          <p:cNvPr id="145" name="Google Shape;145;p24"/>
          <p:cNvPicPr preferRelativeResize="0"/>
          <p:nvPr/>
        </p:nvPicPr>
        <p:blipFill>
          <a:blip r:embed="rId5">
            <a:alphaModFix/>
          </a:blip>
          <a:stretch>
            <a:fillRect/>
          </a:stretch>
        </p:blipFill>
        <p:spPr>
          <a:xfrm>
            <a:off x="4451334" y="2866133"/>
            <a:ext cx="3289300" cy="2463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pPr algn="ctr"/>
            <a:r>
              <a:rPr lang="en" sz="4473">
                <a:solidFill>
                  <a:schemeClr val="lt1"/>
                </a:solidFill>
                <a:highlight>
                  <a:srgbClr val="9900FF"/>
                </a:highlight>
              </a:rPr>
              <a:t>Our paths are joined.</a:t>
            </a:r>
            <a:r>
              <a:rPr lang="en">
                <a:solidFill>
                  <a:schemeClr val="lt1"/>
                </a:solidFill>
                <a:highlight>
                  <a:srgbClr val="9900FF"/>
                </a:highlight>
              </a:rPr>
              <a:t> </a:t>
            </a:r>
            <a:endParaRPr>
              <a:solidFill>
                <a:schemeClr val="lt1"/>
              </a:solidFill>
              <a:highlight>
                <a:srgbClr val="9900FF"/>
              </a:highlight>
            </a:endParaRPr>
          </a:p>
        </p:txBody>
      </p:sp>
      <p:sp>
        <p:nvSpPr>
          <p:cNvPr id="151" name="Google Shape;151;p25"/>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buNone/>
            </a:pPr>
            <a:r>
              <a:rPr lang="en" sz="2800" dirty="0"/>
              <a:t>We are made better by seeking to understand each other’s path and learn from each other how to co-create a new and better world. </a:t>
            </a:r>
            <a:endParaRPr sz="2800" dirty="0"/>
          </a:p>
          <a:p>
            <a:pPr marL="0" indent="0">
              <a:spcBef>
                <a:spcPts val="1600"/>
              </a:spcBef>
              <a:buNone/>
            </a:pPr>
            <a:r>
              <a:rPr lang="en" sz="2800" dirty="0"/>
              <a:t>This land we are on as Americans was taken by those who lived here. They were the founders. It is time that history teaching reaches back into the past for what we can learn from the original founding people</a:t>
            </a:r>
            <a:r>
              <a:rPr lang="en" dirty="0"/>
              <a:t>. </a:t>
            </a:r>
            <a:endParaRPr dirty="0"/>
          </a:p>
          <a:p>
            <a:pPr marL="0" indent="0">
              <a:spcBef>
                <a:spcPts val="1600"/>
              </a:spcBef>
              <a:buNone/>
            </a:pPr>
            <a:r>
              <a:rPr lang="en-US" sz="3200" dirty="0">
                <a:highlight>
                  <a:srgbClr val="00FFFF"/>
                </a:highlight>
              </a:rPr>
              <a:t>What would a world that embraces Indigenous Knowledge, TEK, Indigenous Science look like?</a:t>
            </a:r>
            <a:endParaRPr sz="3200" dirty="0">
              <a:highlight>
                <a:srgbClr val="00FFFF"/>
              </a:highlight>
            </a:endParaRPr>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ctrTitle"/>
          </p:nvPr>
        </p:nvSpPr>
        <p:spPr>
          <a:prstGeom prst="rect">
            <a:avLst/>
          </a:prstGeom>
        </p:spPr>
        <p:txBody>
          <a:bodyPr spcFirstLastPara="1" wrap="square" lIns="121900" tIns="121900" rIns="121900" bIns="121900" anchor="b" anchorCtr="0">
            <a:normAutofit/>
          </a:bodyPr>
          <a:lstStyle/>
          <a:p>
            <a:endParaRPr/>
          </a:p>
        </p:txBody>
      </p:sp>
      <p:sp>
        <p:nvSpPr>
          <p:cNvPr id="96" name="Google Shape;96;p18"/>
          <p:cNvSpPr txBox="1">
            <a:spLocks noGrp="1"/>
          </p:cNvSpPr>
          <p:nvPr>
            <p:ph type="subTitle" idx="1"/>
          </p:nvPr>
        </p:nvSpPr>
        <p:spPr>
          <a:prstGeom prst="rect">
            <a:avLst/>
          </a:prstGeom>
        </p:spPr>
        <p:txBody>
          <a:bodyPr spcFirstLastPara="1" wrap="square" lIns="121900" tIns="121900" rIns="121900" bIns="121900" anchor="t" anchorCtr="0">
            <a:normAutofit/>
          </a:bodyPr>
          <a:lstStyle/>
          <a:p>
            <a:pPr marL="0" indent="0"/>
            <a:endParaRPr/>
          </a:p>
        </p:txBody>
      </p:sp>
      <p:sp>
        <p:nvSpPr>
          <p:cNvPr id="97" name="Google Shape;97;p18"/>
          <p:cNvSpPr txBox="1"/>
          <p:nvPr/>
        </p:nvSpPr>
        <p:spPr>
          <a:xfrm>
            <a:off x="6017600" y="4133900"/>
            <a:ext cx="5758800" cy="1292814"/>
          </a:xfrm>
          <a:prstGeom prst="rect">
            <a:avLst/>
          </a:prstGeom>
          <a:noFill/>
          <a:ln>
            <a:noFill/>
          </a:ln>
        </p:spPr>
        <p:txBody>
          <a:bodyPr spcFirstLastPara="1" wrap="square" lIns="121900" tIns="121900" rIns="121900" bIns="121900" anchor="t" anchorCtr="0">
            <a:spAutoFit/>
          </a:bodyPr>
          <a:lstStyle/>
          <a:p>
            <a:r>
              <a:rPr lang="en" sz="2267">
                <a:solidFill>
                  <a:srgbClr val="38761D"/>
                </a:solidFill>
              </a:rPr>
              <a:t>My home is located near the Fox River on the colonized land of the Kickapoo People. Taken from Native Land Digital. </a:t>
            </a:r>
            <a:endParaRPr sz="2267">
              <a:solidFill>
                <a:srgbClr val="38761D"/>
              </a:solidFill>
            </a:endParaRPr>
          </a:p>
        </p:txBody>
      </p:sp>
      <p:pic>
        <p:nvPicPr>
          <p:cNvPr id="98" name="Google Shape;98;p18">
            <a:hlinkClick r:id="rId3"/>
          </p:cNvPr>
          <p:cNvPicPr preferRelativeResize="0"/>
          <p:nvPr/>
        </p:nvPicPr>
        <p:blipFill>
          <a:blip r:embed="rId4">
            <a:alphaModFix/>
          </a:blip>
          <a:stretch>
            <a:fillRect/>
          </a:stretch>
        </p:blipFill>
        <p:spPr>
          <a:xfrm>
            <a:off x="1" y="430134"/>
            <a:ext cx="12192004" cy="6308399"/>
          </a:xfrm>
          <a:prstGeom prst="rect">
            <a:avLst/>
          </a:prstGeom>
          <a:noFill/>
          <a:ln>
            <a:noFill/>
          </a:ln>
        </p:spPr>
      </p:pic>
      <p:pic>
        <p:nvPicPr>
          <p:cNvPr id="99" name="Google Shape;99;p18"/>
          <p:cNvPicPr preferRelativeResize="0"/>
          <p:nvPr/>
        </p:nvPicPr>
        <p:blipFill>
          <a:blip r:embed="rId5">
            <a:alphaModFix/>
          </a:blip>
          <a:stretch>
            <a:fillRect/>
          </a:stretch>
        </p:blipFill>
        <p:spPr>
          <a:xfrm>
            <a:off x="310633" y="4253667"/>
            <a:ext cx="3182767" cy="2302700"/>
          </a:xfrm>
          <a:prstGeom prst="rect">
            <a:avLst/>
          </a:prstGeom>
          <a:noFill/>
          <a:ln>
            <a:noFill/>
          </a:ln>
        </p:spPr>
      </p:pic>
      <p:sp>
        <p:nvSpPr>
          <p:cNvPr id="100" name="Google Shape;100;p18"/>
          <p:cNvSpPr txBox="1"/>
          <p:nvPr/>
        </p:nvSpPr>
        <p:spPr>
          <a:xfrm>
            <a:off x="6096000" y="2365668"/>
            <a:ext cx="5758800" cy="3119211"/>
          </a:xfrm>
          <a:prstGeom prst="rect">
            <a:avLst/>
          </a:prstGeom>
          <a:noFill/>
          <a:ln>
            <a:noFill/>
          </a:ln>
        </p:spPr>
        <p:txBody>
          <a:bodyPr spcFirstLastPara="1" wrap="square" lIns="121900" tIns="121900" rIns="121900" bIns="121900" anchor="t" anchorCtr="0">
            <a:spAutoFit/>
          </a:bodyPr>
          <a:lstStyle/>
          <a:p>
            <a:r>
              <a:rPr lang="en" sz="2667" b="1" dirty="0"/>
              <a:t>My home is on the </a:t>
            </a:r>
            <a:r>
              <a:rPr lang="en-US" sz="2667" b="1" dirty="0" err="1"/>
              <a:t>unceded</a:t>
            </a:r>
            <a:r>
              <a:rPr lang="en" sz="2667" b="1" dirty="0"/>
              <a:t> land of the Kickapoo (</a:t>
            </a:r>
            <a:r>
              <a:rPr lang="en-US" sz="2667" b="1" dirty="0"/>
              <a:t>Those who walk the Earth)</a:t>
            </a:r>
            <a:r>
              <a:rPr lang="en" sz="2667" b="1" dirty="0"/>
              <a:t>. This obtained from </a:t>
            </a:r>
            <a:r>
              <a:rPr lang="en" sz="2667" b="1" dirty="0">
                <a:hlinkClick r:id="rId3"/>
              </a:rPr>
              <a:t>Native Land Digital</a:t>
            </a:r>
            <a:r>
              <a:rPr lang="en" sz="2667" b="1" dirty="0"/>
              <a:t>. </a:t>
            </a:r>
          </a:p>
          <a:p>
            <a:endParaRPr lang="en" sz="2667" b="1" dirty="0"/>
          </a:p>
          <a:p>
            <a:r>
              <a:rPr lang="en" sz="2667" b="1" dirty="0"/>
              <a:t>The Kic</a:t>
            </a:r>
            <a:r>
              <a:rPr lang="en-US" sz="2667" b="1" dirty="0" err="1"/>
              <a:t>kapoo</a:t>
            </a:r>
            <a:r>
              <a:rPr lang="en-US" sz="2667" b="1" dirty="0"/>
              <a:t> are Algonquin speaking people. </a:t>
            </a:r>
            <a:endParaRPr sz="2667"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endParaRPr/>
          </a:p>
        </p:txBody>
      </p:sp>
      <p:sp>
        <p:nvSpPr>
          <p:cNvPr id="157" name="Google Shape;157;p26"/>
          <p:cNvSpPr txBox="1">
            <a:spLocks noGrp="1"/>
          </p:cNvSpPr>
          <p:nvPr>
            <p:ph type="body" idx="1"/>
          </p:nvPr>
        </p:nvSpPr>
        <p:spPr>
          <a:xfrm>
            <a:off x="4635733" y="1560533"/>
            <a:ext cx="6977600" cy="4555200"/>
          </a:xfrm>
          <a:prstGeom prst="rect">
            <a:avLst/>
          </a:prstGeom>
        </p:spPr>
        <p:txBody>
          <a:bodyPr spcFirstLastPara="1" wrap="square" lIns="121900" tIns="121900" rIns="121900" bIns="121900" anchor="t" anchorCtr="0">
            <a:normAutofit/>
          </a:bodyPr>
          <a:lstStyle/>
          <a:p>
            <a:pPr marL="0" indent="0">
              <a:buNone/>
            </a:pPr>
            <a:r>
              <a:rPr lang="en" sz="4000" dirty="0"/>
              <a:t>Chicago would not have become what it is without Native Americans.</a:t>
            </a:r>
            <a:endParaRPr sz="4000" dirty="0"/>
          </a:p>
          <a:p>
            <a:pPr marL="0" indent="0">
              <a:spcBef>
                <a:spcPts val="1600"/>
              </a:spcBef>
              <a:spcAft>
                <a:spcPts val="1600"/>
              </a:spcAft>
              <a:buNone/>
            </a:pPr>
            <a:endParaRPr dirty="0"/>
          </a:p>
        </p:txBody>
      </p:sp>
      <p:pic>
        <p:nvPicPr>
          <p:cNvPr id="158" name="Google Shape;158;p26"/>
          <p:cNvPicPr preferRelativeResize="0"/>
          <p:nvPr/>
        </p:nvPicPr>
        <p:blipFill>
          <a:blip r:embed="rId3">
            <a:alphaModFix/>
          </a:blip>
          <a:stretch>
            <a:fillRect/>
          </a:stretch>
        </p:blipFill>
        <p:spPr>
          <a:xfrm>
            <a:off x="534967" y="689467"/>
            <a:ext cx="3810000" cy="5765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415600" y="593367"/>
            <a:ext cx="11360800" cy="1174800"/>
          </a:xfrm>
          <a:prstGeom prst="rect">
            <a:avLst/>
          </a:prstGeom>
        </p:spPr>
        <p:txBody>
          <a:bodyPr spcFirstLastPara="1" wrap="square" lIns="121900" tIns="121900" rIns="121900" bIns="121900" anchor="t" anchorCtr="0">
            <a:noAutofit/>
          </a:bodyPr>
          <a:lstStyle/>
          <a:p>
            <a:pPr algn="ctr"/>
            <a:r>
              <a:rPr lang="en" sz="4000" dirty="0">
                <a:highlight>
                  <a:srgbClr val="FFFF00"/>
                </a:highlight>
              </a:rPr>
              <a:t>Nature now has a seat at society’s governing bodies thanks to TEK.</a:t>
            </a:r>
            <a:endParaRPr sz="4000" dirty="0">
              <a:highlight>
                <a:srgbClr val="FFFF00"/>
              </a:highlight>
            </a:endParaRPr>
          </a:p>
        </p:txBody>
      </p:sp>
      <p:sp>
        <p:nvSpPr>
          <p:cNvPr id="164" name="Google Shape;164;p27"/>
          <p:cNvSpPr txBox="1">
            <a:spLocks noGrp="1"/>
          </p:cNvSpPr>
          <p:nvPr>
            <p:ph type="body" idx="1"/>
          </p:nvPr>
        </p:nvSpPr>
        <p:spPr>
          <a:xfrm>
            <a:off x="415600" y="2102800"/>
            <a:ext cx="11360800" cy="4563200"/>
          </a:xfrm>
          <a:prstGeom prst="rect">
            <a:avLst/>
          </a:prstGeom>
        </p:spPr>
        <p:txBody>
          <a:bodyPr spcFirstLastPara="1" wrap="square" lIns="121900" tIns="121900" rIns="121900" bIns="121900" anchor="t" anchorCtr="0">
            <a:normAutofit/>
          </a:bodyPr>
          <a:lstStyle/>
          <a:p>
            <a:pPr marL="0" indent="0">
              <a:buNone/>
            </a:pPr>
            <a:r>
              <a:rPr lang="en" sz="2400" dirty="0"/>
              <a:t>The Rights of Nature movement is an “Indigenous idea as it is an outgrowth of the reality that Earth and its many creatures and elements are inextricably connected.” JIm Hightower </a:t>
            </a:r>
            <a:r>
              <a:rPr lang="en-US" sz="2400" dirty="0"/>
              <a:t>from the </a:t>
            </a:r>
            <a:r>
              <a:rPr lang="en-US" sz="2400" dirty="0">
                <a:hlinkClick r:id="rId3"/>
              </a:rPr>
              <a:t>Hightower Lowdown</a:t>
            </a:r>
            <a:endParaRPr sz="2400" dirty="0"/>
          </a:p>
          <a:p>
            <a:pPr marL="0" indent="0">
              <a:spcBef>
                <a:spcPts val="1600"/>
              </a:spcBef>
              <a:buNone/>
            </a:pPr>
            <a:endParaRPr dirty="0"/>
          </a:p>
          <a:p>
            <a:pPr marL="0" indent="0">
              <a:spcBef>
                <a:spcPts val="1600"/>
              </a:spcBef>
              <a:spcAft>
                <a:spcPts val="1600"/>
              </a:spcAft>
              <a:buNone/>
            </a:pPr>
            <a:r>
              <a:rPr lang="en" dirty="0"/>
              <a:t> </a:t>
            </a:r>
            <a:endParaRPr dirty="0"/>
          </a:p>
        </p:txBody>
      </p:sp>
      <p:pic>
        <p:nvPicPr>
          <p:cNvPr id="165" name="Google Shape;165;p27"/>
          <p:cNvPicPr preferRelativeResize="0"/>
          <p:nvPr/>
        </p:nvPicPr>
        <p:blipFill>
          <a:blip r:embed="rId4">
            <a:alphaModFix/>
          </a:blip>
          <a:stretch>
            <a:fillRect/>
          </a:stretch>
        </p:blipFill>
        <p:spPr>
          <a:xfrm>
            <a:off x="5026563" y="3632331"/>
            <a:ext cx="4523601" cy="2830333"/>
          </a:xfrm>
          <a:prstGeom prst="rect">
            <a:avLst/>
          </a:prstGeom>
          <a:noFill/>
          <a:ln>
            <a:noFill/>
          </a:ln>
        </p:spPr>
      </p:pic>
      <p:pic>
        <p:nvPicPr>
          <p:cNvPr id="166" name="Google Shape;166;p27"/>
          <p:cNvPicPr preferRelativeResize="0"/>
          <p:nvPr/>
        </p:nvPicPr>
        <p:blipFill>
          <a:blip r:embed="rId5">
            <a:alphaModFix/>
          </a:blip>
          <a:stretch>
            <a:fillRect/>
          </a:stretch>
        </p:blipFill>
        <p:spPr>
          <a:xfrm>
            <a:off x="639381" y="3632332"/>
            <a:ext cx="4264257" cy="28303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415600" y="593367"/>
            <a:ext cx="11360800" cy="1174800"/>
          </a:xfrm>
          <a:prstGeom prst="rect">
            <a:avLst/>
          </a:prstGeom>
        </p:spPr>
        <p:txBody>
          <a:bodyPr spcFirstLastPara="1" wrap="square" lIns="121900" tIns="121900" rIns="121900" bIns="121900" anchor="t" anchorCtr="0">
            <a:normAutofit fontScale="90000"/>
          </a:bodyPr>
          <a:lstStyle/>
          <a:p>
            <a:pPr algn="ctr"/>
            <a:r>
              <a:rPr lang="en" dirty="0">
                <a:highlight>
                  <a:srgbClr val="FFFF00"/>
                </a:highlight>
              </a:rPr>
              <a:t>It is time to reach back and learn and teach the true history of science through all perspectives. </a:t>
            </a:r>
            <a:endParaRPr dirty="0">
              <a:highlight>
                <a:srgbClr val="FFFF00"/>
              </a:highlight>
            </a:endParaRPr>
          </a:p>
        </p:txBody>
      </p:sp>
      <p:sp>
        <p:nvSpPr>
          <p:cNvPr id="172" name="Google Shape;172;p28"/>
          <p:cNvSpPr txBox="1">
            <a:spLocks noGrp="1"/>
          </p:cNvSpPr>
          <p:nvPr>
            <p:ph type="body" idx="1"/>
          </p:nvPr>
        </p:nvSpPr>
        <p:spPr>
          <a:xfrm>
            <a:off x="415600" y="2031133"/>
            <a:ext cx="7732800" cy="4084800"/>
          </a:xfrm>
          <a:prstGeom prst="rect">
            <a:avLst/>
          </a:prstGeom>
        </p:spPr>
        <p:txBody>
          <a:bodyPr spcFirstLastPara="1" wrap="square" lIns="121900" tIns="121900" rIns="121900" bIns="121900" anchor="t" anchorCtr="0">
            <a:normAutofit/>
          </a:bodyPr>
          <a:lstStyle/>
          <a:p>
            <a:pPr marL="0" indent="0">
              <a:lnSpc>
                <a:spcPct val="100000"/>
              </a:lnSpc>
              <a:buNone/>
            </a:pPr>
            <a:r>
              <a:rPr lang="en" sz="2667">
                <a:solidFill>
                  <a:srgbClr val="444444"/>
                </a:solidFill>
                <a:highlight>
                  <a:srgbClr val="FFFFFF"/>
                </a:highlight>
              </a:rPr>
              <a:t>Teaching history is a way of honoring the past and learning from it. Our past is not being honored when omissions are made to make the colonizers look better than they were and the one’s whose lands were stolen from look worse than they are. </a:t>
            </a:r>
            <a:endParaRPr sz="2667">
              <a:solidFill>
                <a:srgbClr val="444444"/>
              </a:solidFill>
              <a:highlight>
                <a:srgbClr val="FFFFFF"/>
              </a:highlight>
            </a:endParaRPr>
          </a:p>
          <a:p>
            <a:pPr marL="0" indent="0">
              <a:lnSpc>
                <a:spcPct val="100000"/>
              </a:lnSpc>
              <a:buNone/>
            </a:pPr>
            <a:endParaRPr sz="2667">
              <a:solidFill>
                <a:srgbClr val="444444"/>
              </a:solidFill>
              <a:highlight>
                <a:srgbClr val="FFFFFF"/>
              </a:highlight>
            </a:endParaRPr>
          </a:p>
          <a:p>
            <a:pPr marL="0" indent="0">
              <a:lnSpc>
                <a:spcPct val="100000"/>
              </a:lnSpc>
              <a:buClr>
                <a:schemeClr val="dk1"/>
              </a:buClr>
              <a:buSzPts val="1100"/>
              <a:buNone/>
            </a:pPr>
            <a:r>
              <a:rPr lang="en" sz="2667">
                <a:solidFill>
                  <a:srgbClr val="444444"/>
                </a:solidFill>
                <a:highlight>
                  <a:srgbClr val="FFFFFF"/>
                </a:highlight>
              </a:rPr>
              <a:t>Indigenous people are still here and Indigenous scholars have much knowledge to share. </a:t>
            </a:r>
            <a:endParaRPr sz="2667">
              <a:solidFill>
                <a:srgbClr val="444444"/>
              </a:solidFill>
              <a:highlight>
                <a:srgbClr val="FFFFFF"/>
              </a:highlight>
            </a:endParaRPr>
          </a:p>
        </p:txBody>
      </p:sp>
      <p:pic>
        <p:nvPicPr>
          <p:cNvPr id="173" name="Google Shape;173;p28"/>
          <p:cNvPicPr preferRelativeResize="0"/>
          <p:nvPr/>
        </p:nvPicPr>
        <p:blipFill>
          <a:blip r:embed="rId3">
            <a:alphaModFix/>
          </a:blip>
          <a:stretch>
            <a:fillRect/>
          </a:stretch>
        </p:blipFill>
        <p:spPr>
          <a:xfrm>
            <a:off x="7759402" y="2743232"/>
            <a:ext cx="4116637" cy="31828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6356-A4B0-4232-8963-C6F4DB3CB504}"/>
              </a:ext>
            </a:extLst>
          </p:cNvPr>
          <p:cNvSpPr>
            <a:spLocks noGrp="1"/>
          </p:cNvSpPr>
          <p:nvPr>
            <p:ph type="ctrTitle"/>
          </p:nvPr>
        </p:nvSpPr>
        <p:spPr>
          <a:xfrm>
            <a:off x="2589213" y="2514600"/>
            <a:ext cx="8915399" cy="2707640"/>
          </a:xfrm>
        </p:spPr>
        <p:txBody>
          <a:bodyPr/>
          <a:lstStyle/>
          <a:p>
            <a:r>
              <a:rPr lang="en-US" dirty="0" err="1"/>
              <a:t>Gitche</a:t>
            </a:r>
            <a:r>
              <a:rPr lang="en-US" dirty="0"/>
              <a:t> </a:t>
            </a:r>
            <a:r>
              <a:rPr lang="en-US" dirty="0" err="1"/>
              <a:t>Gumee</a:t>
            </a:r>
            <a:r>
              <a:rPr lang="en-US" dirty="0"/>
              <a:t> and the Great Lakes</a:t>
            </a:r>
          </a:p>
        </p:txBody>
      </p:sp>
      <p:pic>
        <p:nvPicPr>
          <p:cNvPr id="5" name="Picture 4">
            <a:extLst>
              <a:ext uri="{FF2B5EF4-FFF2-40B4-BE49-F238E27FC236}">
                <a16:creationId xmlns:a16="http://schemas.microsoft.com/office/drawing/2014/main" id="{B9E9FBB5-5B9B-4A20-A9A2-BCEB20E4D8C0}"/>
              </a:ext>
            </a:extLst>
          </p:cNvPr>
          <p:cNvPicPr>
            <a:picLocks noChangeAspect="1"/>
          </p:cNvPicPr>
          <p:nvPr/>
        </p:nvPicPr>
        <p:blipFill>
          <a:blip r:embed="rId3"/>
          <a:stretch>
            <a:fillRect/>
          </a:stretch>
        </p:blipFill>
        <p:spPr>
          <a:xfrm>
            <a:off x="4146973" y="275590"/>
            <a:ext cx="4204547" cy="3153410"/>
          </a:xfrm>
          <a:prstGeom prst="rect">
            <a:avLst/>
          </a:prstGeom>
        </p:spPr>
      </p:pic>
      <p:sp>
        <p:nvSpPr>
          <p:cNvPr id="6" name="Subtitle 5">
            <a:extLst>
              <a:ext uri="{FF2B5EF4-FFF2-40B4-BE49-F238E27FC236}">
                <a16:creationId xmlns:a16="http://schemas.microsoft.com/office/drawing/2014/main" id="{3C26DA89-6E91-4FF3-A48A-5C50301B9DB3}"/>
              </a:ext>
            </a:extLst>
          </p:cNvPr>
          <p:cNvSpPr>
            <a:spLocks noGrp="1"/>
          </p:cNvSpPr>
          <p:nvPr>
            <p:ph type="subTitle" idx="1"/>
          </p:nvPr>
        </p:nvSpPr>
        <p:spPr>
          <a:xfrm>
            <a:off x="2589213" y="5222240"/>
            <a:ext cx="8915399" cy="681422"/>
          </a:xfrm>
        </p:spPr>
        <p:txBody>
          <a:bodyPr/>
          <a:lstStyle/>
          <a:p>
            <a:r>
              <a:rPr lang="en-US" dirty="0"/>
              <a:t>     </a:t>
            </a:r>
            <a:r>
              <a:rPr lang="en-US" dirty="0">
                <a:hlinkClick r:id="rId4"/>
              </a:rPr>
              <a:t>The Decolonial Atlas</a:t>
            </a:r>
            <a:endParaRPr lang="en-US" dirty="0"/>
          </a:p>
        </p:txBody>
      </p:sp>
    </p:spTree>
    <p:extLst>
      <p:ext uri="{BB962C8B-B14F-4D97-AF65-F5344CB8AC3E}">
        <p14:creationId xmlns:p14="http://schemas.microsoft.com/office/powerpoint/2010/main" val="363213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A001-2B00-47BD-8643-E1547BA69769}"/>
              </a:ext>
            </a:extLst>
          </p:cNvPr>
          <p:cNvSpPr>
            <a:spLocks noGrp="1"/>
          </p:cNvSpPr>
          <p:nvPr>
            <p:ph type="title"/>
          </p:nvPr>
        </p:nvSpPr>
        <p:spPr/>
        <p:txBody>
          <a:bodyPr/>
          <a:lstStyle/>
          <a:p>
            <a:r>
              <a:rPr lang="en-US" dirty="0"/>
              <a:t>The Great Lakes had names already before the colonizers arrived. </a:t>
            </a:r>
          </a:p>
        </p:txBody>
      </p:sp>
      <p:pic>
        <p:nvPicPr>
          <p:cNvPr id="5" name="Content Placeholder 4">
            <a:extLst>
              <a:ext uri="{FF2B5EF4-FFF2-40B4-BE49-F238E27FC236}">
                <a16:creationId xmlns:a16="http://schemas.microsoft.com/office/drawing/2014/main" id="{C9E03B70-3168-4E1F-B0E3-51146CDFE81C}"/>
              </a:ext>
            </a:extLst>
          </p:cNvPr>
          <p:cNvPicPr>
            <a:picLocks noGrp="1" noChangeAspect="1"/>
          </p:cNvPicPr>
          <p:nvPr>
            <p:ph idx="1"/>
          </p:nvPr>
        </p:nvPicPr>
        <p:blipFill>
          <a:blip r:embed="rId3"/>
          <a:stretch>
            <a:fillRect/>
          </a:stretch>
        </p:blipFill>
        <p:spPr>
          <a:xfrm>
            <a:off x="3759201" y="2133600"/>
            <a:ext cx="6093376" cy="4102826"/>
          </a:xfrm>
        </p:spPr>
      </p:pic>
    </p:spTree>
    <p:extLst>
      <p:ext uri="{BB962C8B-B14F-4D97-AF65-F5344CB8AC3E}">
        <p14:creationId xmlns:p14="http://schemas.microsoft.com/office/powerpoint/2010/main" val="674782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52A4E-F84F-4B99-84B9-5B75AAE12C54}"/>
              </a:ext>
            </a:extLst>
          </p:cNvPr>
          <p:cNvSpPr>
            <a:spLocks noGrp="1"/>
          </p:cNvSpPr>
          <p:nvPr>
            <p:ph type="title"/>
          </p:nvPr>
        </p:nvSpPr>
        <p:spPr>
          <a:xfrm>
            <a:off x="984560" y="294641"/>
            <a:ext cx="9934128" cy="3134360"/>
          </a:xfrm>
        </p:spPr>
        <p:txBody>
          <a:bodyPr/>
          <a:lstStyle/>
          <a:p>
            <a:r>
              <a:rPr lang="en-US" dirty="0" err="1">
                <a:hlinkClick r:id="rId3"/>
              </a:rPr>
              <a:t>Minisan</a:t>
            </a:r>
            <a:r>
              <a:rPr lang="en-US" dirty="0"/>
              <a:t> – </a:t>
            </a:r>
            <a:r>
              <a:rPr lang="en-US" dirty="0">
                <a:solidFill>
                  <a:schemeClr val="accent1">
                    <a:lumMod val="50000"/>
                  </a:schemeClr>
                </a:solidFill>
              </a:rPr>
              <a:t>Website-</a:t>
            </a:r>
            <a:br>
              <a:rPr lang="en-US" dirty="0">
                <a:solidFill>
                  <a:schemeClr val="accent1">
                    <a:lumMod val="50000"/>
                  </a:schemeClr>
                </a:solidFill>
              </a:rPr>
            </a:br>
            <a:r>
              <a:rPr lang="en-US" dirty="0">
                <a:solidFill>
                  <a:schemeClr val="accent1">
                    <a:lumMod val="50000"/>
                  </a:schemeClr>
                </a:solidFill>
              </a:rPr>
              <a:t>Connecting Ojibwe Ecological Knowledge and Climate Change in the Apostle Islands </a:t>
            </a:r>
          </a:p>
        </p:txBody>
      </p:sp>
      <p:pic>
        <p:nvPicPr>
          <p:cNvPr id="1030" name="Picture 6" descr="Visit Apostle Islands • #1 Planning &amp; Vacation Guide">
            <a:extLst>
              <a:ext uri="{FF2B5EF4-FFF2-40B4-BE49-F238E27FC236}">
                <a16:creationId xmlns:a16="http://schemas.microsoft.com/office/drawing/2014/main" id="{2DF4CA63-0739-4A11-BA52-20D6680EB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880" y="3428999"/>
            <a:ext cx="3782760" cy="3180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0361-D47E-4017-B95E-7EE84583456F}"/>
              </a:ext>
            </a:extLst>
          </p:cNvPr>
          <p:cNvSpPr>
            <a:spLocks noGrp="1"/>
          </p:cNvSpPr>
          <p:nvPr>
            <p:ph type="title"/>
          </p:nvPr>
        </p:nvSpPr>
        <p:spPr/>
        <p:txBody>
          <a:bodyPr>
            <a:normAutofit fontScale="90000"/>
          </a:bodyPr>
          <a:lstStyle/>
          <a:p>
            <a:r>
              <a:rPr lang="en-US" dirty="0"/>
              <a:t>My intent is to ally and co-conspire with Indigenous voices to learn from and enhance my science teaching content.</a:t>
            </a:r>
            <a:br>
              <a:rPr lang="en-US" dirty="0"/>
            </a:br>
            <a:endParaRPr lang="en-US" dirty="0"/>
          </a:p>
        </p:txBody>
      </p:sp>
      <p:pic>
        <p:nvPicPr>
          <p:cNvPr id="4" name="Content Placeholder 3">
            <a:extLst>
              <a:ext uri="{FF2B5EF4-FFF2-40B4-BE49-F238E27FC236}">
                <a16:creationId xmlns:a16="http://schemas.microsoft.com/office/drawing/2014/main" id="{9764DD75-742F-4D48-BD43-DBEAF9BAAB90}"/>
              </a:ext>
            </a:extLst>
          </p:cNvPr>
          <p:cNvPicPr>
            <a:picLocks noGrp="1" noChangeAspect="1"/>
          </p:cNvPicPr>
          <p:nvPr>
            <p:ph idx="1"/>
          </p:nvPr>
        </p:nvPicPr>
        <p:blipFill>
          <a:blip r:embed="rId3"/>
          <a:stretch>
            <a:fillRect/>
          </a:stretch>
        </p:blipFill>
        <p:spPr>
          <a:xfrm>
            <a:off x="2439125" y="3298596"/>
            <a:ext cx="5424715" cy="3037840"/>
          </a:xfrm>
          <a:prstGeom prst="rect">
            <a:avLst/>
          </a:prstGeom>
        </p:spPr>
      </p:pic>
      <p:pic>
        <p:nvPicPr>
          <p:cNvPr id="5" name="Picture 4">
            <a:extLst>
              <a:ext uri="{FF2B5EF4-FFF2-40B4-BE49-F238E27FC236}">
                <a16:creationId xmlns:a16="http://schemas.microsoft.com/office/drawing/2014/main" id="{51AB96E7-AE1D-4A7D-AD45-B80511888942}"/>
              </a:ext>
            </a:extLst>
          </p:cNvPr>
          <p:cNvPicPr>
            <a:picLocks noChangeAspect="1"/>
          </p:cNvPicPr>
          <p:nvPr/>
        </p:nvPicPr>
        <p:blipFill>
          <a:blip r:embed="rId4"/>
          <a:stretch>
            <a:fillRect/>
          </a:stretch>
        </p:blipFill>
        <p:spPr>
          <a:xfrm>
            <a:off x="4830962" y="2450464"/>
            <a:ext cx="2530076" cy="3885972"/>
          </a:xfrm>
          <a:prstGeom prst="rect">
            <a:avLst/>
          </a:prstGeom>
        </p:spPr>
      </p:pic>
      <p:pic>
        <p:nvPicPr>
          <p:cNvPr id="6" name="Picture 5">
            <a:extLst>
              <a:ext uri="{FF2B5EF4-FFF2-40B4-BE49-F238E27FC236}">
                <a16:creationId xmlns:a16="http://schemas.microsoft.com/office/drawing/2014/main" id="{2E505C9C-E145-46A9-B7DF-6BD32BCABBC9}"/>
              </a:ext>
            </a:extLst>
          </p:cNvPr>
          <p:cNvPicPr>
            <a:picLocks noChangeAspect="1"/>
          </p:cNvPicPr>
          <p:nvPr/>
        </p:nvPicPr>
        <p:blipFill>
          <a:blip r:embed="rId5"/>
          <a:stretch>
            <a:fillRect/>
          </a:stretch>
        </p:blipFill>
        <p:spPr>
          <a:xfrm>
            <a:off x="7616612" y="2133600"/>
            <a:ext cx="3020907" cy="4401429"/>
          </a:xfrm>
          <a:prstGeom prst="rect">
            <a:avLst/>
          </a:prstGeom>
        </p:spPr>
      </p:pic>
    </p:spTree>
    <p:extLst>
      <p:ext uri="{BB962C8B-B14F-4D97-AF65-F5344CB8AC3E}">
        <p14:creationId xmlns:p14="http://schemas.microsoft.com/office/powerpoint/2010/main" val="4015223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E5EA-252A-4209-9B6E-A7FDA4B803E8}"/>
              </a:ext>
            </a:extLst>
          </p:cNvPr>
          <p:cNvSpPr>
            <a:spLocks noGrp="1"/>
          </p:cNvSpPr>
          <p:nvPr>
            <p:ph type="title"/>
          </p:nvPr>
        </p:nvSpPr>
        <p:spPr>
          <a:xfrm>
            <a:off x="2446867" y="624110"/>
            <a:ext cx="9057745" cy="1661890"/>
          </a:xfrm>
        </p:spPr>
        <p:txBody>
          <a:bodyPr>
            <a:normAutofit fontScale="90000"/>
          </a:bodyPr>
          <a:lstStyle/>
          <a:p>
            <a:r>
              <a:rPr lang="en-US" dirty="0"/>
              <a:t>When we research it is with love to pass on information to our students to help them make the world a better place. </a:t>
            </a:r>
          </a:p>
        </p:txBody>
      </p:sp>
      <p:pic>
        <p:nvPicPr>
          <p:cNvPr id="4" name="Content Placeholder 3">
            <a:extLst>
              <a:ext uri="{FF2B5EF4-FFF2-40B4-BE49-F238E27FC236}">
                <a16:creationId xmlns:a16="http://schemas.microsoft.com/office/drawing/2014/main" id="{EBD1E766-317F-4565-B507-A9BB43F03450}"/>
              </a:ext>
            </a:extLst>
          </p:cNvPr>
          <p:cNvPicPr>
            <a:picLocks noGrp="1" noChangeAspect="1"/>
          </p:cNvPicPr>
          <p:nvPr>
            <p:ph idx="1"/>
          </p:nvPr>
        </p:nvPicPr>
        <p:blipFill>
          <a:blip r:embed="rId3"/>
          <a:stretch>
            <a:fillRect/>
          </a:stretch>
        </p:blipFill>
        <p:spPr>
          <a:xfrm>
            <a:off x="4039880" y="2531534"/>
            <a:ext cx="3702356" cy="3702356"/>
          </a:xfrm>
          <a:prstGeom prst="rect">
            <a:avLst/>
          </a:prstGeom>
        </p:spPr>
      </p:pic>
    </p:spTree>
    <p:extLst>
      <p:ext uri="{BB962C8B-B14F-4D97-AF65-F5344CB8AC3E}">
        <p14:creationId xmlns:p14="http://schemas.microsoft.com/office/powerpoint/2010/main" val="2953770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0DC69-6C59-4DE6-9A8F-CBC4E2681EC2}"/>
              </a:ext>
            </a:extLst>
          </p:cNvPr>
          <p:cNvPicPr>
            <a:picLocks noChangeAspect="1"/>
          </p:cNvPicPr>
          <p:nvPr/>
        </p:nvPicPr>
        <p:blipFill>
          <a:blip r:embed="rId3"/>
          <a:stretch>
            <a:fillRect/>
          </a:stretch>
        </p:blipFill>
        <p:spPr>
          <a:xfrm>
            <a:off x="8077200" y="2442532"/>
            <a:ext cx="2835275" cy="3669655"/>
          </a:xfrm>
          <a:prstGeom prst="rect">
            <a:avLst/>
          </a:prstGeom>
        </p:spPr>
      </p:pic>
      <p:sp>
        <p:nvSpPr>
          <p:cNvPr id="2" name="Title 1">
            <a:extLst>
              <a:ext uri="{FF2B5EF4-FFF2-40B4-BE49-F238E27FC236}">
                <a16:creationId xmlns:a16="http://schemas.microsoft.com/office/drawing/2014/main" id="{3D5D9DF6-7EFA-4ADF-9999-20370543E59B}"/>
              </a:ext>
            </a:extLst>
          </p:cNvPr>
          <p:cNvSpPr>
            <a:spLocks noGrp="1"/>
          </p:cNvSpPr>
          <p:nvPr>
            <p:ph type="title"/>
          </p:nvPr>
        </p:nvSpPr>
        <p:spPr/>
        <p:txBody>
          <a:bodyPr/>
          <a:lstStyle/>
          <a:p>
            <a:r>
              <a:rPr lang="en-US" dirty="0"/>
              <a:t>Indigenous Science involves a relationship with nature. </a:t>
            </a:r>
          </a:p>
        </p:txBody>
      </p:sp>
      <p:sp>
        <p:nvSpPr>
          <p:cNvPr id="3" name="Content Placeholder 2">
            <a:extLst>
              <a:ext uri="{FF2B5EF4-FFF2-40B4-BE49-F238E27FC236}">
                <a16:creationId xmlns:a16="http://schemas.microsoft.com/office/drawing/2014/main" id="{B2299CEE-D643-4BAB-849A-E1937AE0781E}"/>
              </a:ext>
            </a:extLst>
          </p:cNvPr>
          <p:cNvSpPr>
            <a:spLocks noGrp="1"/>
          </p:cNvSpPr>
          <p:nvPr>
            <p:ph idx="1"/>
          </p:nvPr>
        </p:nvSpPr>
        <p:spPr>
          <a:xfrm>
            <a:off x="1676400" y="2042160"/>
            <a:ext cx="5994401" cy="4470400"/>
          </a:xfrm>
        </p:spPr>
        <p:txBody>
          <a:bodyPr>
            <a:normAutofit/>
          </a:bodyPr>
          <a:lstStyle/>
          <a:p>
            <a:r>
              <a:rPr lang="en-US" dirty="0"/>
              <a:t>In developing a framework for Indigenous Science education, we explore the assumptions and beliefs that form the basis of an Indigenous worldview. The concept of “coming to know” is a term used to describe the process of developing understanding in Indigenous Science (</a:t>
            </a:r>
            <a:r>
              <a:rPr lang="en-US" dirty="0" err="1"/>
              <a:t>Cajete</a:t>
            </a:r>
            <a:r>
              <a:rPr lang="en-US" dirty="0"/>
              <a:t>, 2000; Colorado, 1988; Peat, 1994). Peat describes coming to know as “entering into relationship with the spirits of the people” (p. 65). Coming to know reflects the idea that understanding is a “journey, a process, a quest for knowledge and understanding” with all our relations (</a:t>
            </a:r>
            <a:r>
              <a:rPr lang="en-US" dirty="0" err="1"/>
              <a:t>Cajete</a:t>
            </a:r>
            <a:r>
              <a:rPr lang="en-US" dirty="0"/>
              <a:t>, 2000, p. 66) and there are responsibilities attached to the application and sharing of this deep understanding.</a:t>
            </a:r>
          </a:p>
        </p:txBody>
      </p:sp>
    </p:spTree>
    <p:extLst>
      <p:ext uri="{BB962C8B-B14F-4D97-AF65-F5344CB8AC3E}">
        <p14:creationId xmlns:p14="http://schemas.microsoft.com/office/powerpoint/2010/main" val="1595939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43F9-CE93-4F01-999A-238CDC17CC8E}"/>
              </a:ext>
            </a:extLst>
          </p:cNvPr>
          <p:cNvSpPr>
            <a:spLocks noGrp="1"/>
          </p:cNvSpPr>
          <p:nvPr>
            <p:ph type="title"/>
          </p:nvPr>
        </p:nvSpPr>
        <p:spPr/>
        <p:txBody>
          <a:bodyPr/>
          <a:lstStyle/>
          <a:p>
            <a:r>
              <a:rPr lang="en-US" dirty="0"/>
              <a:t>You are part of Nature and Nature is part of you. </a:t>
            </a:r>
          </a:p>
        </p:txBody>
      </p:sp>
      <p:pic>
        <p:nvPicPr>
          <p:cNvPr id="5" name="Content Placeholder 4">
            <a:extLst>
              <a:ext uri="{FF2B5EF4-FFF2-40B4-BE49-F238E27FC236}">
                <a16:creationId xmlns:a16="http://schemas.microsoft.com/office/drawing/2014/main" id="{0ED06BC3-91FC-45CD-A619-50E61D7C0D38}"/>
              </a:ext>
            </a:extLst>
          </p:cNvPr>
          <p:cNvPicPr>
            <a:picLocks noGrp="1" noChangeAspect="1"/>
          </p:cNvPicPr>
          <p:nvPr>
            <p:ph idx="1"/>
          </p:nvPr>
        </p:nvPicPr>
        <p:blipFill>
          <a:blip r:embed="rId3"/>
          <a:stretch>
            <a:fillRect/>
          </a:stretch>
        </p:blipFill>
        <p:spPr>
          <a:xfrm>
            <a:off x="7824629" y="2072640"/>
            <a:ext cx="2833687" cy="3778250"/>
          </a:xfrm>
        </p:spPr>
      </p:pic>
      <p:pic>
        <p:nvPicPr>
          <p:cNvPr id="6" name="Picture 5">
            <a:extLst>
              <a:ext uri="{FF2B5EF4-FFF2-40B4-BE49-F238E27FC236}">
                <a16:creationId xmlns:a16="http://schemas.microsoft.com/office/drawing/2014/main" id="{CA799816-62F8-4550-8432-15DBACB2F71B}"/>
              </a:ext>
            </a:extLst>
          </p:cNvPr>
          <p:cNvPicPr>
            <a:picLocks noChangeAspect="1"/>
          </p:cNvPicPr>
          <p:nvPr/>
        </p:nvPicPr>
        <p:blipFill>
          <a:blip r:embed="rId4"/>
          <a:stretch>
            <a:fillRect/>
          </a:stretch>
        </p:blipFill>
        <p:spPr>
          <a:xfrm>
            <a:off x="4580840" y="3698240"/>
            <a:ext cx="3767061" cy="2824480"/>
          </a:xfrm>
          <a:prstGeom prst="rect">
            <a:avLst/>
          </a:prstGeom>
        </p:spPr>
      </p:pic>
      <p:pic>
        <p:nvPicPr>
          <p:cNvPr id="7" name="Picture 6">
            <a:extLst>
              <a:ext uri="{FF2B5EF4-FFF2-40B4-BE49-F238E27FC236}">
                <a16:creationId xmlns:a16="http://schemas.microsoft.com/office/drawing/2014/main" id="{6D92665E-6195-4598-9BF0-12D5913178D5}"/>
              </a:ext>
            </a:extLst>
          </p:cNvPr>
          <p:cNvPicPr>
            <a:picLocks noChangeAspect="1"/>
          </p:cNvPicPr>
          <p:nvPr/>
        </p:nvPicPr>
        <p:blipFill>
          <a:blip r:embed="rId5"/>
          <a:stretch>
            <a:fillRect/>
          </a:stretch>
        </p:blipFill>
        <p:spPr>
          <a:xfrm>
            <a:off x="1920240" y="2225040"/>
            <a:ext cx="3102050" cy="4132885"/>
          </a:xfrm>
          <a:prstGeom prst="rect">
            <a:avLst/>
          </a:prstGeom>
        </p:spPr>
      </p:pic>
    </p:spTree>
    <p:extLst>
      <p:ext uri="{BB962C8B-B14F-4D97-AF65-F5344CB8AC3E}">
        <p14:creationId xmlns:p14="http://schemas.microsoft.com/office/powerpoint/2010/main" val="249598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668B-024C-4B1E-81FF-D9F2694EC949}"/>
              </a:ext>
            </a:extLst>
          </p:cNvPr>
          <p:cNvSpPr>
            <a:spLocks noGrp="1"/>
          </p:cNvSpPr>
          <p:nvPr>
            <p:ph type="title"/>
          </p:nvPr>
        </p:nvSpPr>
        <p:spPr/>
        <p:txBody>
          <a:bodyPr>
            <a:normAutofit fontScale="90000"/>
          </a:bodyPr>
          <a:lstStyle/>
          <a:p>
            <a:r>
              <a:rPr lang="en-US" i="1" dirty="0"/>
              <a:t>“</a:t>
            </a:r>
            <a:r>
              <a:rPr lang="en-US" i="1" dirty="0" err="1"/>
              <a:t>Aaniin</a:t>
            </a:r>
            <a:r>
              <a:rPr lang="en-US" dirty="0"/>
              <a:t>, which can be used as a greeting, conveys acknowledging the light within another person that is the same light within oneself.”</a:t>
            </a:r>
          </a:p>
        </p:txBody>
      </p:sp>
      <p:sp>
        <p:nvSpPr>
          <p:cNvPr id="3" name="Content Placeholder 2">
            <a:extLst>
              <a:ext uri="{FF2B5EF4-FFF2-40B4-BE49-F238E27FC236}">
                <a16:creationId xmlns:a16="http://schemas.microsoft.com/office/drawing/2014/main" id="{96817A0E-9413-4EB2-8597-A2F6EB85930A}"/>
              </a:ext>
            </a:extLst>
          </p:cNvPr>
          <p:cNvSpPr>
            <a:spLocks noGrp="1"/>
          </p:cNvSpPr>
          <p:nvPr>
            <p:ph idx="1"/>
          </p:nvPr>
        </p:nvSpPr>
        <p:spPr>
          <a:xfrm>
            <a:off x="2589212" y="3108960"/>
            <a:ext cx="8915400" cy="2802262"/>
          </a:xfrm>
        </p:spPr>
        <p:txBody>
          <a:bodyPr/>
          <a:lstStyle/>
          <a:p>
            <a:r>
              <a:rPr lang="en-US" dirty="0"/>
              <a:t>Doctoral Candidate at the University of Wisconsin Stevens Point in Educational Sustainability. </a:t>
            </a:r>
          </a:p>
          <a:p>
            <a:endParaRPr lang="en-US" dirty="0"/>
          </a:p>
          <a:p>
            <a:endParaRPr lang="en-US" dirty="0"/>
          </a:p>
          <a:p>
            <a:r>
              <a:rPr lang="en-US" dirty="0"/>
              <a:t>My interests in my research are in Indigenous Science. My philosophy being that there are many voices and ways of learning that have been left out of the public school system that would benefit all living things. That we as humans are part of a natural system that needs respect. </a:t>
            </a:r>
          </a:p>
          <a:p>
            <a:endParaRPr lang="en-US" dirty="0"/>
          </a:p>
        </p:txBody>
      </p:sp>
      <p:pic>
        <p:nvPicPr>
          <p:cNvPr id="4" name="Picture 3">
            <a:extLst>
              <a:ext uri="{FF2B5EF4-FFF2-40B4-BE49-F238E27FC236}">
                <a16:creationId xmlns:a16="http://schemas.microsoft.com/office/drawing/2014/main" id="{7A789EC7-2C76-40C0-B870-AA69D61995E1}"/>
              </a:ext>
            </a:extLst>
          </p:cNvPr>
          <p:cNvPicPr>
            <a:picLocks noChangeAspect="1"/>
          </p:cNvPicPr>
          <p:nvPr/>
        </p:nvPicPr>
        <p:blipFill>
          <a:blip r:embed="rId3"/>
          <a:stretch>
            <a:fillRect/>
          </a:stretch>
        </p:blipFill>
        <p:spPr>
          <a:xfrm>
            <a:off x="6170930" y="3713931"/>
            <a:ext cx="2857500" cy="704850"/>
          </a:xfrm>
          <a:prstGeom prst="rect">
            <a:avLst/>
          </a:prstGeom>
        </p:spPr>
      </p:pic>
    </p:spTree>
    <p:extLst>
      <p:ext uri="{BB962C8B-B14F-4D97-AF65-F5344CB8AC3E}">
        <p14:creationId xmlns:p14="http://schemas.microsoft.com/office/powerpoint/2010/main" val="3545042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A2EEB-C990-4F5C-94CF-02D2C0C6597E}"/>
              </a:ext>
            </a:extLst>
          </p:cNvPr>
          <p:cNvSpPr>
            <a:spLocks noGrp="1"/>
          </p:cNvSpPr>
          <p:nvPr>
            <p:ph type="title"/>
          </p:nvPr>
        </p:nvSpPr>
        <p:spPr>
          <a:xfrm>
            <a:off x="2592925" y="624110"/>
            <a:ext cx="8911687" cy="1509490"/>
          </a:xfrm>
        </p:spPr>
        <p:txBody>
          <a:bodyPr>
            <a:normAutofit fontScale="90000"/>
          </a:bodyPr>
          <a:lstStyle/>
          <a:p>
            <a:r>
              <a:rPr lang="en-US" dirty="0" err="1"/>
              <a:t>Mitakuye</a:t>
            </a:r>
            <a:r>
              <a:rPr lang="en-US" dirty="0"/>
              <a:t> </a:t>
            </a:r>
            <a:r>
              <a:rPr lang="en-US" dirty="0" err="1"/>
              <a:t>Oyasin</a:t>
            </a:r>
            <a:r>
              <a:rPr lang="en-US" dirty="0"/>
              <a:t> – We are all related – It reflects the Lakota view of Interconnectedness. </a:t>
            </a:r>
          </a:p>
        </p:txBody>
      </p:sp>
      <p:pic>
        <p:nvPicPr>
          <p:cNvPr id="8" name="Content Placeholder 7">
            <a:extLst>
              <a:ext uri="{FF2B5EF4-FFF2-40B4-BE49-F238E27FC236}">
                <a16:creationId xmlns:a16="http://schemas.microsoft.com/office/drawing/2014/main" id="{4E7A4F0D-081B-460E-9344-CAC878F0B802}"/>
              </a:ext>
            </a:extLst>
          </p:cNvPr>
          <p:cNvPicPr>
            <a:picLocks noGrp="1" noChangeAspect="1"/>
          </p:cNvPicPr>
          <p:nvPr>
            <p:ph idx="1"/>
          </p:nvPr>
        </p:nvPicPr>
        <p:blipFill>
          <a:blip r:embed="rId3"/>
          <a:stretch>
            <a:fillRect/>
          </a:stretch>
        </p:blipFill>
        <p:spPr>
          <a:xfrm>
            <a:off x="7289187" y="1954490"/>
            <a:ext cx="3325395" cy="4433861"/>
          </a:xfrm>
        </p:spPr>
      </p:pic>
    </p:spTree>
    <p:extLst>
      <p:ext uri="{BB962C8B-B14F-4D97-AF65-F5344CB8AC3E}">
        <p14:creationId xmlns:p14="http://schemas.microsoft.com/office/powerpoint/2010/main" val="322459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74E9-9FD5-431F-A466-DEC6D08CEBA2}"/>
              </a:ext>
            </a:extLst>
          </p:cNvPr>
          <p:cNvSpPr>
            <a:spLocks noGrp="1"/>
          </p:cNvSpPr>
          <p:nvPr>
            <p:ph type="title"/>
          </p:nvPr>
        </p:nvSpPr>
        <p:spPr/>
        <p:txBody>
          <a:bodyPr/>
          <a:lstStyle/>
          <a:p>
            <a:r>
              <a:rPr lang="en-US" dirty="0"/>
              <a:t>Why are the Great Lakes important? </a:t>
            </a:r>
          </a:p>
        </p:txBody>
      </p:sp>
      <p:sp>
        <p:nvSpPr>
          <p:cNvPr id="3" name="Content Placeholder 2">
            <a:extLst>
              <a:ext uri="{FF2B5EF4-FFF2-40B4-BE49-F238E27FC236}">
                <a16:creationId xmlns:a16="http://schemas.microsoft.com/office/drawing/2014/main" id="{9A180DE5-B5E8-443B-B28F-1C92F4EBFE78}"/>
              </a:ext>
            </a:extLst>
          </p:cNvPr>
          <p:cNvSpPr>
            <a:spLocks noGrp="1"/>
          </p:cNvSpPr>
          <p:nvPr>
            <p:ph idx="1"/>
          </p:nvPr>
        </p:nvSpPr>
        <p:spPr>
          <a:xfrm>
            <a:off x="2260718" y="1727200"/>
            <a:ext cx="9243894" cy="4184022"/>
          </a:xfrm>
        </p:spPr>
        <p:txBody>
          <a:bodyPr>
            <a:normAutofit lnSpcReduction="10000"/>
          </a:bodyPr>
          <a:lstStyle/>
          <a:p>
            <a:r>
              <a:rPr lang="en-US" sz="2400" dirty="0"/>
              <a:t>As adults is important to understand the back story and importance that we make clear to younger generations the importance of preserving  natural resources. </a:t>
            </a:r>
          </a:p>
          <a:p>
            <a:r>
              <a:rPr lang="en-US" sz="2400" b="1" dirty="0">
                <a:solidFill>
                  <a:srgbClr val="0070C0"/>
                </a:solidFill>
                <a:hlinkClick r:id="rId3">
                  <a:extLst>
                    <a:ext uri="{A12FA001-AC4F-418D-AE19-62706E023703}">
                      <ahyp:hlinkClr xmlns:ahyp="http://schemas.microsoft.com/office/drawing/2018/hyperlinkcolor" val="tx"/>
                    </a:ext>
                  </a:extLst>
                </a:hlinkClick>
              </a:rPr>
              <a:t>According to NOAA</a:t>
            </a:r>
            <a:r>
              <a:rPr lang="en-US" sz="2400" b="1" dirty="0">
                <a:solidFill>
                  <a:srgbClr val="0070C0"/>
                </a:solidFill>
              </a:rPr>
              <a:t>…..</a:t>
            </a:r>
          </a:p>
          <a:p>
            <a:pPr fontAlgn="base"/>
            <a:r>
              <a:rPr lang="en-US" sz="2400" b="1" dirty="0"/>
              <a:t>Illinois, Indiana, Michigan, Minnesota, New York, Ohio, Pennsylvania, Wisconsin</a:t>
            </a:r>
            <a:endParaRPr lang="en-US" sz="2400" dirty="0"/>
          </a:p>
          <a:p>
            <a:pPr fontAlgn="base"/>
            <a:r>
              <a:rPr lang="en-US" sz="2400" dirty="0"/>
              <a:t>The Great Lakes span 4,530 miles</a:t>
            </a:r>
            <a:r>
              <a:rPr lang="en-US" sz="2400" baseline="30000" dirty="0"/>
              <a:t>1</a:t>
            </a:r>
            <a:r>
              <a:rPr lang="en-US" sz="2400" dirty="0"/>
              <a:t> of coast and account for </a:t>
            </a:r>
            <a:r>
              <a:rPr lang="en-US" sz="2400" b="1" dirty="0">
                <a:highlight>
                  <a:srgbClr val="FFFF00"/>
                </a:highlight>
              </a:rPr>
              <a:t>21 percent of the world’s freshwater. More than 30 million people rely on the Great Lakes for drinking water</a:t>
            </a:r>
            <a:r>
              <a:rPr lang="en-US" sz="2400" dirty="0"/>
              <a:t>—10 percent of the U.S. population and 30 percent of the Canadian population.</a:t>
            </a:r>
            <a:r>
              <a:rPr lang="en-US" sz="2400" baseline="30000" dirty="0"/>
              <a:t>2</a:t>
            </a:r>
          </a:p>
          <a:p>
            <a:pPr fontAlgn="base"/>
            <a:endParaRPr lang="en-US" dirty="0"/>
          </a:p>
          <a:p>
            <a:endParaRPr lang="en-US" dirty="0"/>
          </a:p>
        </p:txBody>
      </p:sp>
      <p:pic>
        <p:nvPicPr>
          <p:cNvPr id="5" name="Picture 4">
            <a:extLst>
              <a:ext uri="{FF2B5EF4-FFF2-40B4-BE49-F238E27FC236}">
                <a16:creationId xmlns:a16="http://schemas.microsoft.com/office/drawing/2014/main" id="{B9751A3C-E323-4410-A4D0-15603FFAEE3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7561" y="4557490"/>
            <a:ext cx="1443157" cy="1752600"/>
          </a:xfrm>
          <a:prstGeom prst="rect">
            <a:avLst/>
          </a:prstGeom>
        </p:spPr>
      </p:pic>
    </p:spTree>
    <p:extLst>
      <p:ext uri="{BB962C8B-B14F-4D97-AF65-F5344CB8AC3E}">
        <p14:creationId xmlns:p14="http://schemas.microsoft.com/office/powerpoint/2010/main" val="3622982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9906-97AC-4113-87C0-BEA304098DAC}"/>
              </a:ext>
            </a:extLst>
          </p:cNvPr>
          <p:cNvSpPr>
            <a:spLocks noGrp="1"/>
          </p:cNvSpPr>
          <p:nvPr>
            <p:ph type="title"/>
          </p:nvPr>
        </p:nvSpPr>
        <p:spPr>
          <a:xfrm>
            <a:off x="2592925" y="624110"/>
            <a:ext cx="8911687" cy="815223"/>
          </a:xfrm>
        </p:spPr>
        <p:txBody>
          <a:bodyPr>
            <a:normAutofit/>
          </a:bodyPr>
          <a:lstStyle/>
          <a:p>
            <a:r>
              <a:rPr lang="en-US" sz="3200" dirty="0" err="1"/>
              <a:t>Kittahawa</a:t>
            </a:r>
            <a:r>
              <a:rPr lang="en-US" sz="3200" dirty="0"/>
              <a:t> and Jean Baptiste Point </a:t>
            </a:r>
            <a:r>
              <a:rPr lang="en-US" sz="3200" dirty="0" err="1"/>
              <a:t>DuSable</a:t>
            </a:r>
            <a:endParaRPr lang="en-US" sz="3200" dirty="0"/>
          </a:p>
        </p:txBody>
      </p:sp>
      <p:sp>
        <p:nvSpPr>
          <p:cNvPr id="3" name="Content Placeholder 2">
            <a:extLst>
              <a:ext uri="{FF2B5EF4-FFF2-40B4-BE49-F238E27FC236}">
                <a16:creationId xmlns:a16="http://schemas.microsoft.com/office/drawing/2014/main" id="{48EB5328-6F84-4B58-A7E7-69642C012035}"/>
              </a:ext>
            </a:extLst>
          </p:cNvPr>
          <p:cNvSpPr>
            <a:spLocks noGrp="1"/>
          </p:cNvSpPr>
          <p:nvPr>
            <p:ph idx="1"/>
          </p:nvPr>
        </p:nvSpPr>
        <p:spPr>
          <a:xfrm>
            <a:off x="2589212" y="1532467"/>
            <a:ext cx="8211551" cy="4045669"/>
          </a:xfrm>
        </p:spPr>
        <p:txBody>
          <a:bodyPr/>
          <a:lstStyle/>
          <a:p>
            <a:r>
              <a:rPr lang="en-US" sz="2800" dirty="0"/>
              <a:t>A Potawatomi woman and a man of Haitian descent were the founders of Chicago in the 1700s. </a:t>
            </a:r>
          </a:p>
          <a:p>
            <a:endParaRPr lang="en-US" dirty="0"/>
          </a:p>
        </p:txBody>
      </p:sp>
      <p:pic>
        <p:nvPicPr>
          <p:cNvPr id="2050" name="Picture 2" descr="Chicago in 1820">
            <a:extLst>
              <a:ext uri="{FF2B5EF4-FFF2-40B4-BE49-F238E27FC236}">
                <a16:creationId xmlns:a16="http://schemas.microsoft.com/office/drawing/2014/main" id="{AA90300E-E127-4875-B6FE-DEBB5A53E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932" y="2561273"/>
            <a:ext cx="4207064" cy="332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77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86F1-4115-42D8-B86D-8C64658AEBB7}"/>
              </a:ext>
            </a:extLst>
          </p:cNvPr>
          <p:cNvSpPr>
            <a:spLocks noGrp="1"/>
          </p:cNvSpPr>
          <p:nvPr>
            <p:ph type="title"/>
          </p:nvPr>
        </p:nvSpPr>
        <p:spPr/>
        <p:txBody>
          <a:bodyPr/>
          <a:lstStyle/>
          <a:p>
            <a:r>
              <a:rPr lang="en-US" dirty="0" err="1"/>
              <a:t>Checagou</a:t>
            </a:r>
            <a:r>
              <a:rPr lang="en-US" dirty="0"/>
              <a:t> – Algonquin for</a:t>
            </a:r>
            <a:br>
              <a:rPr lang="en-US" dirty="0"/>
            </a:br>
            <a:r>
              <a:rPr lang="en-US" dirty="0"/>
              <a:t>the stinky wild leeks </a:t>
            </a:r>
          </a:p>
        </p:txBody>
      </p:sp>
      <p:sp>
        <p:nvSpPr>
          <p:cNvPr id="3" name="Content Placeholder 2">
            <a:extLst>
              <a:ext uri="{FF2B5EF4-FFF2-40B4-BE49-F238E27FC236}">
                <a16:creationId xmlns:a16="http://schemas.microsoft.com/office/drawing/2014/main" id="{89507A74-F7FF-414D-8559-F772A290A684}"/>
              </a:ext>
            </a:extLst>
          </p:cNvPr>
          <p:cNvSpPr>
            <a:spLocks noGrp="1"/>
          </p:cNvSpPr>
          <p:nvPr>
            <p:ph idx="1"/>
          </p:nvPr>
        </p:nvSpPr>
        <p:spPr/>
        <p:txBody>
          <a:bodyPr>
            <a:normAutofit/>
          </a:bodyPr>
          <a:lstStyle/>
          <a:p>
            <a:r>
              <a:rPr lang="en-US" sz="2800" dirty="0"/>
              <a:t>Chicago today has the </a:t>
            </a:r>
            <a:r>
              <a:rPr lang="en-US" sz="2800" dirty="0">
                <a:highlight>
                  <a:srgbClr val="FFFF00"/>
                </a:highlight>
              </a:rPr>
              <a:t>third-largest urban </a:t>
            </a:r>
            <a:r>
              <a:rPr lang="en-US" sz="2800" dirty="0"/>
              <a:t>Indian population in the United States, with more than </a:t>
            </a:r>
            <a:r>
              <a:rPr lang="en-US" sz="2800" u="sng" dirty="0"/>
              <a:t>65,000 Native Americans </a:t>
            </a:r>
            <a:r>
              <a:rPr lang="en-US" sz="2800" dirty="0"/>
              <a:t>in the greater metropolitan area and some </a:t>
            </a:r>
            <a:r>
              <a:rPr lang="en-US" sz="2800" b="1" dirty="0"/>
              <a:t>175</a:t>
            </a:r>
            <a:r>
              <a:rPr lang="en-US" sz="2800" dirty="0"/>
              <a:t> different tribes represented.</a:t>
            </a:r>
          </a:p>
          <a:p>
            <a:endParaRPr lang="en-US" sz="1600" dirty="0"/>
          </a:p>
          <a:p>
            <a:r>
              <a:rPr lang="en-US" dirty="0" err="1"/>
              <a:t>Hautzinger</a:t>
            </a:r>
            <a:r>
              <a:rPr lang="en-US" dirty="0"/>
              <a:t>, D. (2020, September 25). </a:t>
            </a:r>
            <a:r>
              <a:rPr lang="en-US" i="1" dirty="0"/>
              <a:t>"we're still here": Chicago's Native American Community</a:t>
            </a:r>
            <a:r>
              <a:rPr lang="en-US" dirty="0"/>
              <a:t>. WTTW Chicago. Retrieved February 23, 2023, from </a:t>
            </a:r>
            <a:r>
              <a:rPr lang="en-US" dirty="0">
                <a:hlinkClick r:id="rId3"/>
              </a:rPr>
              <a:t>https://interactive.wttw.com/playlist/2018/11/08/native-americans-chicago</a:t>
            </a: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86077333-DCB2-482D-B770-D543E25A329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91035" y="294923"/>
            <a:ext cx="2586565" cy="1724377"/>
          </a:xfrm>
          <a:prstGeom prst="rect">
            <a:avLst/>
          </a:prstGeom>
        </p:spPr>
      </p:pic>
    </p:spTree>
    <p:extLst>
      <p:ext uri="{BB962C8B-B14F-4D97-AF65-F5344CB8AC3E}">
        <p14:creationId xmlns:p14="http://schemas.microsoft.com/office/powerpoint/2010/main" val="4161747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F3876-7615-4C5E-B801-483E2140F4B7}"/>
              </a:ext>
            </a:extLst>
          </p:cNvPr>
          <p:cNvSpPr>
            <a:spLocks noGrp="1"/>
          </p:cNvSpPr>
          <p:nvPr>
            <p:ph type="title"/>
          </p:nvPr>
        </p:nvSpPr>
        <p:spPr/>
        <p:txBody>
          <a:bodyPr/>
          <a:lstStyle/>
          <a:p>
            <a:r>
              <a:rPr lang="en-US" dirty="0"/>
              <a:t>Children’s Literature</a:t>
            </a:r>
          </a:p>
        </p:txBody>
      </p:sp>
      <p:sp>
        <p:nvSpPr>
          <p:cNvPr id="3" name="Content Placeholder 2">
            <a:extLst>
              <a:ext uri="{FF2B5EF4-FFF2-40B4-BE49-F238E27FC236}">
                <a16:creationId xmlns:a16="http://schemas.microsoft.com/office/drawing/2014/main" id="{9E9FBE31-C410-45F9-9523-54F6D6C62D96}"/>
              </a:ext>
            </a:extLst>
          </p:cNvPr>
          <p:cNvSpPr>
            <a:spLocks noGrp="1"/>
          </p:cNvSpPr>
          <p:nvPr>
            <p:ph idx="1"/>
          </p:nvPr>
        </p:nvSpPr>
        <p:spPr/>
        <p:txBody>
          <a:bodyPr/>
          <a:lstStyle/>
          <a:p>
            <a:r>
              <a:rPr lang="en-US" dirty="0"/>
              <a:t>As a high school teacher that is a former pre-school teacher I have incorporated the principles of early learning to teaching high school.</a:t>
            </a:r>
          </a:p>
          <a:p>
            <a:r>
              <a:rPr lang="en-US" dirty="0"/>
              <a:t>Using hands on techniques and a sense of wonder.</a:t>
            </a:r>
          </a:p>
          <a:p>
            <a:r>
              <a:rPr lang="en-US" dirty="0"/>
              <a:t>Using children’s books I have my students develop lessons for grade school students.</a:t>
            </a:r>
          </a:p>
          <a:p>
            <a:r>
              <a:rPr lang="en-US" dirty="0"/>
              <a:t>Why do this? </a:t>
            </a:r>
          </a:p>
          <a:p>
            <a:endParaRPr lang="en-US" dirty="0"/>
          </a:p>
        </p:txBody>
      </p:sp>
      <p:pic>
        <p:nvPicPr>
          <p:cNvPr id="5" name="Picture 4">
            <a:extLst>
              <a:ext uri="{FF2B5EF4-FFF2-40B4-BE49-F238E27FC236}">
                <a16:creationId xmlns:a16="http://schemas.microsoft.com/office/drawing/2014/main" id="{7C94B5A1-70A0-4122-B316-A4AAD34E7B02}"/>
              </a:ext>
            </a:extLst>
          </p:cNvPr>
          <p:cNvPicPr>
            <a:picLocks noChangeAspect="1"/>
          </p:cNvPicPr>
          <p:nvPr/>
        </p:nvPicPr>
        <p:blipFill>
          <a:blip r:embed="rId3"/>
          <a:stretch>
            <a:fillRect/>
          </a:stretch>
        </p:blipFill>
        <p:spPr>
          <a:xfrm>
            <a:off x="8774990" y="3698282"/>
            <a:ext cx="1903170" cy="2535608"/>
          </a:xfrm>
          <a:prstGeom prst="rect">
            <a:avLst/>
          </a:prstGeom>
        </p:spPr>
      </p:pic>
    </p:spTree>
    <p:extLst>
      <p:ext uri="{BB962C8B-B14F-4D97-AF65-F5344CB8AC3E}">
        <p14:creationId xmlns:p14="http://schemas.microsoft.com/office/powerpoint/2010/main" val="2460589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8F94-11F5-4AC0-A876-1CD2BCD9E9DF}"/>
              </a:ext>
            </a:extLst>
          </p:cNvPr>
          <p:cNvSpPr>
            <a:spLocks noGrp="1"/>
          </p:cNvSpPr>
          <p:nvPr>
            <p:ph type="title"/>
          </p:nvPr>
        </p:nvSpPr>
        <p:spPr/>
        <p:txBody>
          <a:bodyPr/>
          <a:lstStyle/>
          <a:p>
            <a:r>
              <a:rPr lang="en-US" dirty="0"/>
              <a:t>“We are still here.” </a:t>
            </a:r>
          </a:p>
        </p:txBody>
      </p:sp>
      <p:sp>
        <p:nvSpPr>
          <p:cNvPr id="3" name="Content Placeholder 2">
            <a:extLst>
              <a:ext uri="{FF2B5EF4-FFF2-40B4-BE49-F238E27FC236}">
                <a16:creationId xmlns:a16="http://schemas.microsoft.com/office/drawing/2014/main" id="{E69DFD0D-88B1-4EF1-9AC6-EF746D13567F}"/>
              </a:ext>
            </a:extLst>
          </p:cNvPr>
          <p:cNvSpPr>
            <a:spLocks noGrp="1"/>
          </p:cNvSpPr>
          <p:nvPr>
            <p:ph idx="1"/>
          </p:nvPr>
        </p:nvSpPr>
        <p:spPr>
          <a:xfrm>
            <a:off x="2589212" y="1540933"/>
            <a:ext cx="8915400" cy="4370289"/>
          </a:xfrm>
        </p:spPr>
        <p:txBody>
          <a:bodyPr/>
          <a:lstStyle/>
          <a:p>
            <a:r>
              <a:rPr lang="en-US" dirty="0">
                <a:hlinkClick r:id="rId3"/>
              </a:rPr>
              <a:t>https://theways.org/map.html</a:t>
            </a:r>
            <a:endParaRPr lang="en-US" dirty="0"/>
          </a:p>
          <a:p>
            <a:pPr marL="0" indent="0">
              <a:buNone/>
            </a:pPr>
            <a:r>
              <a:rPr lang="en-US" dirty="0"/>
              <a:t>       Map of current tribal land in the Great Lakes Region.</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BFECE1B4-EABB-44A4-92C7-D8570DF6625D}"/>
              </a:ext>
            </a:extLst>
          </p:cNvPr>
          <p:cNvPicPr>
            <a:picLocks noChangeAspect="1"/>
          </p:cNvPicPr>
          <p:nvPr/>
        </p:nvPicPr>
        <p:blipFill>
          <a:blip r:embed="rId4"/>
          <a:stretch>
            <a:fillRect/>
          </a:stretch>
        </p:blipFill>
        <p:spPr>
          <a:xfrm>
            <a:off x="5136091" y="2411413"/>
            <a:ext cx="3085041" cy="3387779"/>
          </a:xfrm>
          <a:prstGeom prst="rect">
            <a:avLst/>
          </a:prstGeom>
        </p:spPr>
      </p:pic>
    </p:spTree>
    <p:extLst>
      <p:ext uri="{BB962C8B-B14F-4D97-AF65-F5344CB8AC3E}">
        <p14:creationId xmlns:p14="http://schemas.microsoft.com/office/powerpoint/2010/main" val="77168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75D7-91E8-4BDF-A088-21712BCD22B8}"/>
              </a:ext>
            </a:extLst>
          </p:cNvPr>
          <p:cNvSpPr>
            <a:spLocks noGrp="1"/>
          </p:cNvSpPr>
          <p:nvPr>
            <p:ph type="title"/>
          </p:nvPr>
        </p:nvSpPr>
        <p:spPr/>
        <p:txBody>
          <a:bodyPr>
            <a:normAutofit fontScale="90000"/>
          </a:bodyPr>
          <a:lstStyle/>
          <a:p>
            <a:r>
              <a:rPr lang="en-US" dirty="0"/>
              <a:t>This book tells the story of Starved Rock.</a:t>
            </a:r>
            <a:br>
              <a:rPr lang="en-US" dirty="0"/>
            </a:br>
            <a:r>
              <a:rPr lang="en-US" dirty="0"/>
              <a:t>Also, the origin story of how the Ojibwe came to the Superior region. </a:t>
            </a:r>
          </a:p>
        </p:txBody>
      </p:sp>
      <p:pic>
        <p:nvPicPr>
          <p:cNvPr id="4" name="Content Placeholder 3">
            <a:extLst>
              <a:ext uri="{FF2B5EF4-FFF2-40B4-BE49-F238E27FC236}">
                <a16:creationId xmlns:a16="http://schemas.microsoft.com/office/drawing/2014/main" id="{E6BBED0D-6F8F-4B6C-96E8-C663A25C8138}"/>
              </a:ext>
            </a:extLst>
          </p:cNvPr>
          <p:cNvPicPr>
            <a:picLocks noGrp="1" noChangeAspect="1"/>
          </p:cNvPicPr>
          <p:nvPr>
            <p:ph idx="1"/>
          </p:nvPr>
        </p:nvPicPr>
        <p:blipFill>
          <a:blip r:embed="rId3"/>
          <a:stretch>
            <a:fillRect/>
          </a:stretch>
        </p:blipFill>
        <p:spPr>
          <a:xfrm>
            <a:off x="2713990" y="2364200"/>
            <a:ext cx="3869690" cy="3869690"/>
          </a:xfrm>
          <a:prstGeom prst="rect">
            <a:avLst/>
          </a:prstGeom>
        </p:spPr>
      </p:pic>
    </p:spTree>
    <p:extLst>
      <p:ext uri="{BB962C8B-B14F-4D97-AF65-F5344CB8AC3E}">
        <p14:creationId xmlns:p14="http://schemas.microsoft.com/office/powerpoint/2010/main" val="3407005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5628-D572-4E59-A8E3-4B40FD35C1FB}"/>
              </a:ext>
            </a:extLst>
          </p:cNvPr>
          <p:cNvSpPr>
            <a:spLocks noGrp="1"/>
          </p:cNvSpPr>
          <p:nvPr>
            <p:ph type="title"/>
          </p:nvPr>
        </p:nvSpPr>
        <p:spPr/>
        <p:txBody>
          <a:bodyPr/>
          <a:lstStyle/>
          <a:p>
            <a:r>
              <a:rPr lang="en-US" dirty="0"/>
              <a:t>Young people need to learn water does not come from a bottle. </a:t>
            </a:r>
          </a:p>
        </p:txBody>
      </p:sp>
      <p:pic>
        <p:nvPicPr>
          <p:cNvPr id="4" name="Content Placeholder 3">
            <a:extLst>
              <a:ext uri="{FF2B5EF4-FFF2-40B4-BE49-F238E27FC236}">
                <a16:creationId xmlns:a16="http://schemas.microsoft.com/office/drawing/2014/main" id="{C9DEA611-35BB-4E8D-A245-C70CFBE5283C}"/>
              </a:ext>
            </a:extLst>
          </p:cNvPr>
          <p:cNvPicPr>
            <a:picLocks noGrp="1" noChangeAspect="1"/>
          </p:cNvPicPr>
          <p:nvPr>
            <p:ph idx="1"/>
          </p:nvPr>
        </p:nvPicPr>
        <p:blipFill>
          <a:blip r:embed="rId3"/>
          <a:stretch>
            <a:fillRect/>
          </a:stretch>
        </p:blipFill>
        <p:spPr>
          <a:xfrm>
            <a:off x="2470150" y="2181320"/>
            <a:ext cx="4052570" cy="4052570"/>
          </a:xfrm>
          <a:prstGeom prst="rect">
            <a:avLst/>
          </a:prstGeom>
        </p:spPr>
      </p:pic>
      <p:pic>
        <p:nvPicPr>
          <p:cNvPr id="5" name="Picture 4">
            <a:extLst>
              <a:ext uri="{FF2B5EF4-FFF2-40B4-BE49-F238E27FC236}">
                <a16:creationId xmlns:a16="http://schemas.microsoft.com/office/drawing/2014/main" id="{0061B2E7-3428-4F2A-9EA0-EE8ED82C0C4C}"/>
              </a:ext>
            </a:extLst>
          </p:cNvPr>
          <p:cNvPicPr>
            <a:picLocks noChangeAspect="1"/>
          </p:cNvPicPr>
          <p:nvPr/>
        </p:nvPicPr>
        <p:blipFill>
          <a:blip r:embed="rId4"/>
          <a:stretch>
            <a:fillRect/>
          </a:stretch>
        </p:blipFill>
        <p:spPr>
          <a:xfrm>
            <a:off x="6522720" y="1987010"/>
            <a:ext cx="4267200" cy="4267200"/>
          </a:xfrm>
          <a:prstGeom prst="rect">
            <a:avLst/>
          </a:prstGeom>
        </p:spPr>
      </p:pic>
    </p:spTree>
    <p:extLst>
      <p:ext uri="{BB962C8B-B14F-4D97-AF65-F5344CB8AC3E}">
        <p14:creationId xmlns:p14="http://schemas.microsoft.com/office/powerpoint/2010/main" val="3643320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7ECC-1E35-48BA-8089-4912432BD525}"/>
              </a:ext>
            </a:extLst>
          </p:cNvPr>
          <p:cNvSpPr>
            <a:spLocks noGrp="1"/>
          </p:cNvSpPr>
          <p:nvPr>
            <p:ph type="title"/>
          </p:nvPr>
        </p:nvSpPr>
        <p:spPr/>
        <p:txBody>
          <a:bodyPr/>
          <a:lstStyle/>
          <a:p>
            <a:r>
              <a:rPr lang="en-US" dirty="0"/>
              <a:t>These books are based on the original Water Walkers.</a:t>
            </a:r>
          </a:p>
        </p:txBody>
      </p:sp>
      <p:pic>
        <p:nvPicPr>
          <p:cNvPr id="4" name="Content Placeholder 3">
            <a:extLst>
              <a:ext uri="{FF2B5EF4-FFF2-40B4-BE49-F238E27FC236}">
                <a16:creationId xmlns:a16="http://schemas.microsoft.com/office/drawing/2014/main" id="{60B070D6-6574-4DFA-ACF3-09C3AA21DBB2}"/>
              </a:ext>
            </a:extLst>
          </p:cNvPr>
          <p:cNvPicPr>
            <a:picLocks noGrp="1" noChangeAspect="1"/>
          </p:cNvPicPr>
          <p:nvPr>
            <p:ph idx="1"/>
          </p:nvPr>
        </p:nvPicPr>
        <p:blipFill>
          <a:blip r:embed="rId3"/>
          <a:stretch>
            <a:fillRect/>
          </a:stretch>
        </p:blipFill>
        <p:spPr>
          <a:xfrm>
            <a:off x="2411730" y="2271394"/>
            <a:ext cx="3684270" cy="4342811"/>
          </a:xfrm>
          <a:prstGeom prst="rect">
            <a:avLst/>
          </a:prstGeom>
        </p:spPr>
      </p:pic>
      <p:pic>
        <p:nvPicPr>
          <p:cNvPr id="5" name="Picture 4">
            <a:extLst>
              <a:ext uri="{FF2B5EF4-FFF2-40B4-BE49-F238E27FC236}">
                <a16:creationId xmlns:a16="http://schemas.microsoft.com/office/drawing/2014/main" id="{00D3120A-A688-42D8-A089-5927A1FC74F1}"/>
              </a:ext>
            </a:extLst>
          </p:cNvPr>
          <p:cNvPicPr>
            <a:picLocks noChangeAspect="1"/>
          </p:cNvPicPr>
          <p:nvPr/>
        </p:nvPicPr>
        <p:blipFill>
          <a:blip r:embed="rId4"/>
          <a:stretch>
            <a:fillRect/>
          </a:stretch>
        </p:blipFill>
        <p:spPr>
          <a:xfrm>
            <a:off x="6559233" y="2271394"/>
            <a:ext cx="3477709" cy="4342811"/>
          </a:xfrm>
          <a:prstGeom prst="rect">
            <a:avLst/>
          </a:prstGeom>
        </p:spPr>
      </p:pic>
    </p:spTree>
    <p:extLst>
      <p:ext uri="{BB962C8B-B14F-4D97-AF65-F5344CB8AC3E}">
        <p14:creationId xmlns:p14="http://schemas.microsoft.com/office/powerpoint/2010/main" val="3775708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183F-1E62-4A5B-A1B6-9AB3F521C1D6}"/>
              </a:ext>
            </a:extLst>
          </p:cNvPr>
          <p:cNvSpPr>
            <a:spLocks noGrp="1"/>
          </p:cNvSpPr>
          <p:nvPr>
            <p:ph type="title"/>
          </p:nvPr>
        </p:nvSpPr>
        <p:spPr>
          <a:xfrm>
            <a:off x="2592925" y="624110"/>
            <a:ext cx="3838355" cy="4516850"/>
          </a:xfrm>
        </p:spPr>
        <p:txBody>
          <a:bodyPr/>
          <a:lstStyle/>
          <a:p>
            <a:r>
              <a:rPr lang="en-US" dirty="0"/>
              <a:t>Josephine </a:t>
            </a:r>
            <a:r>
              <a:rPr lang="en-US" dirty="0" err="1"/>
              <a:t>Mandamin</a:t>
            </a:r>
            <a:r>
              <a:rPr lang="en-US" dirty="0"/>
              <a:t> </a:t>
            </a:r>
            <a:br>
              <a:rPr lang="en-US" dirty="0"/>
            </a:br>
            <a:br>
              <a:rPr lang="en-US" dirty="0"/>
            </a:br>
            <a:r>
              <a:rPr lang="en-US" dirty="0"/>
              <a:t>Original Water Walker</a:t>
            </a:r>
          </a:p>
        </p:txBody>
      </p:sp>
      <p:pic>
        <p:nvPicPr>
          <p:cNvPr id="4" name="Content Placeholder 3">
            <a:extLst>
              <a:ext uri="{FF2B5EF4-FFF2-40B4-BE49-F238E27FC236}">
                <a16:creationId xmlns:a16="http://schemas.microsoft.com/office/drawing/2014/main" id="{7ADC172C-E575-4CF6-AEBF-3EF53961C162}"/>
              </a:ext>
            </a:extLst>
          </p:cNvPr>
          <p:cNvPicPr>
            <a:picLocks noGrp="1" noChangeAspect="1"/>
          </p:cNvPicPr>
          <p:nvPr>
            <p:ph idx="1"/>
          </p:nvPr>
        </p:nvPicPr>
        <p:blipFill>
          <a:blip r:embed="rId3"/>
          <a:stretch>
            <a:fillRect/>
          </a:stretch>
        </p:blipFill>
        <p:spPr>
          <a:xfrm>
            <a:off x="6794071" y="477520"/>
            <a:ext cx="4005918" cy="4516850"/>
          </a:xfrm>
          <a:prstGeom prst="rect">
            <a:avLst/>
          </a:prstGeom>
        </p:spPr>
      </p:pic>
    </p:spTree>
    <p:extLst>
      <p:ext uri="{BB962C8B-B14F-4D97-AF65-F5344CB8AC3E}">
        <p14:creationId xmlns:p14="http://schemas.microsoft.com/office/powerpoint/2010/main" val="1412106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E538-93F4-4564-8181-9B3740D2AA22}"/>
              </a:ext>
            </a:extLst>
          </p:cNvPr>
          <p:cNvSpPr>
            <a:spLocks noGrp="1"/>
          </p:cNvSpPr>
          <p:nvPr>
            <p:ph type="ctrTitle"/>
          </p:nvPr>
        </p:nvSpPr>
        <p:spPr>
          <a:xfrm>
            <a:off x="2589213" y="1656080"/>
            <a:ext cx="8915399" cy="3121301"/>
          </a:xfrm>
        </p:spPr>
        <p:txBody>
          <a:bodyPr>
            <a:noAutofit/>
          </a:bodyPr>
          <a:lstStyle/>
          <a:p>
            <a:r>
              <a:rPr lang="en-US" sz="2400" b="1" dirty="0"/>
              <a:t>Welcome</a:t>
            </a:r>
            <a:br>
              <a:rPr lang="en-US" sz="2400" b="1" dirty="0"/>
            </a:br>
            <a:r>
              <a:rPr lang="en-US" sz="2400" b="1" dirty="0" err="1"/>
              <a:t>Bozho</a:t>
            </a:r>
            <a:r>
              <a:rPr lang="en-US" sz="2400" b="1" dirty="0"/>
              <a:t> </a:t>
            </a:r>
            <a:r>
              <a:rPr lang="en-US" sz="2400" dirty="0"/>
              <a:t>- Potawatomi and </a:t>
            </a:r>
            <a:r>
              <a:rPr lang="en-US" sz="2400" dirty="0" err="1"/>
              <a:t>Anishinaabemowin</a:t>
            </a:r>
            <a:br>
              <a:rPr lang="en-US" sz="2400" dirty="0"/>
            </a:br>
            <a:r>
              <a:rPr lang="en-US" sz="2400" b="1" dirty="0" err="1"/>
              <a:t>Anamikàge</a:t>
            </a:r>
            <a:r>
              <a:rPr lang="en-US" sz="2400" b="1" dirty="0"/>
              <a:t> </a:t>
            </a:r>
            <a:r>
              <a:rPr lang="en-US" sz="2400" dirty="0"/>
              <a:t>(Welcome) • Algonquins</a:t>
            </a:r>
            <a:br>
              <a:rPr lang="en-US" sz="2400" dirty="0"/>
            </a:br>
            <a:r>
              <a:rPr lang="en-US" sz="2400" b="1" dirty="0"/>
              <a:t>______________________________________________</a:t>
            </a:r>
            <a:br>
              <a:rPr lang="en-US" sz="2400" b="1" dirty="0"/>
            </a:br>
            <a:endParaRPr lang="en-US" sz="2400" dirty="0"/>
          </a:p>
        </p:txBody>
      </p:sp>
      <p:sp>
        <p:nvSpPr>
          <p:cNvPr id="3" name="Subtitle 2">
            <a:extLst>
              <a:ext uri="{FF2B5EF4-FFF2-40B4-BE49-F238E27FC236}">
                <a16:creationId xmlns:a16="http://schemas.microsoft.com/office/drawing/2014/main" id="{D53469D4-C697-49E8-B6D3-2F02CE89E47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23004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E8DE-0411-4D11-8AA5-9957AB38A757}"/>
              </a:ext>
            </a:extLst>
          </p:cNvPr>
          <p:cNvSpPr>
            <a:spLocks noGrp="1"/>
          </p:cNvSpPr>
          <p:nvPr>
            <p:ph type="title"/>
          </p:nvPr>
        </p:nvSpPr>
        <p:spPr/>
        <p:txBody>
          <a:bodyPr>
            <a:normAutofit fontScale="90000"/>
          </a:bodyPr>
          <a:lstStyle/>
          <a:p>
            <a:r>
              <a:rPr lang="en-US" b="1" dirty="0">
                <a:highlight>
                  <a:srgbClr val="00FFFF"/>
                </a:highlight>
              </a:rPr>
              <a:t>These words were spoken on Turtle Island for 1000s of years before its colonization. </a:t>
            </a:r>
          </a:p>
        </p:txBody>
      </p:sp>
      <p:sp>
        <p:nvSpPr>
          <p:cNvPr id="3" name="Content Placeholder 2">
            <a:extLst>
              <a:ext uri="{FF2B5EF4-FFF2-40B4-BE49-F238E27FC236}">
                <a16:creationId xmlns:a16="http://schemas.microsoft.com/office/drawing/2014/main" id="{45113697-9371-422D-9A15-28959C5FE268}"/>
              </a:ext>
            </a:extLst>
          </p:cNvPr>
          <p:cNvSpPr>
            <a:spLocks noGrp="1"/>
          </p:cNvSpPr>
          <p:nvPr>
            <p:ph idx="1"/>
          </p:nvPr>
        </p:nvSpPr>
        <p:spPr>
          <a:xfrm>
            <a:off x="2589212" y="2133600"/>
            <a:ext cx="5177791" cy="3777622"/>
          </a:xfrm>
        </p:spPr>
        <p:txBody>
          <a:bodyPr>
            <a:normAutofit/>
          </a:bodyPr>
          <a:lstStyle/>
          <a:p>
            <a:r>
              <a:rPr lang="en-US" sz="3600" dirty="0"/>
              <a:t>Dakota words </a:t>
            </a:r>
          </a:p>
          <a:p>
            <a:r>
              <a:rPr lang="en-US" sz="3600" dirty="0" err="1"/>
              <a:t>Mni</a:t>
            </a:r>
            <a:r>
              <a:rPr lang="en-US" sz="3600" dirty="0"/>
              <a:t> </a:t>
            </a:r>
            <a:r>
              <a:rPr lang="en-US" sz="3600" dirty="0" err="1"/>
              <a:t>Wiconi</a:t>
            </a:r>
            <a:r>
              <a:rPr lang="en-US" sz="3600" dirty="0"/>
              <a:t> (water is life). </a:t>
            </a:r>
          </a:p>
          <a:p>
            <a:r>
              <a:rPr lang="en-US" dirty="0"/>
              <a:t> </a:t>
            </a:r>
            <a:r>
              <a:rPr lang="en-US" b="1" dirty="0" err="1"/>
              <a:t>m'NEE</a:t>
            </a:r>
            <a:r>
              <a:rPr lang="en-US" b="1" dirty="0"/>
              <a:t> wee-CHOH-nee</a:t>
            </a:r>
            <a:endParaRPr lang="en-US" sz="3600" dirty="0"/>
          </a:p>
          <a:p>
            <a:r>
              <a:rPr lang="en-US" sz="3600" dirty="0"/>
              <a:t> </a:t>
            </a:r>
            <a:r>
              <a:rPr lang="en-US" sz="3600" dirty="0">
                <a:hlinkClick r:id="rId3"/>
              </a:rPr>
              <a:t>Awake the Film </a:t>
            </a:r>
            <a:endParaRPr lang="en-US" sz="3600" dirty="0"/>
          </a:p>
        </p:txBody>
      </p:sp>
      <p:pic>
        <p:nvPicPr>
          <p:cNvPr id="5" name="Picture 4">
            <a:extLst>
              <a:ext uri="{FF2B5EF4-FFF2-40B4-BE49-F238E27FC236}">
                <a16:creationId xmlns:a16="http://schemas.microsoft.com/office/drawing/2014/main" id="{6EA2A685-B91C-441A-B332-ED50FDA2973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34363" y="2373713"/>
            <a:ext cx="3368357" cy="2110574"/>
          </a:xfrm>
          <a:prstGeom prst="rect">
            <a:avLst/>
          </a:prstGeom>
        </p:spPr>
      </p:pic>
    </p:spTree>
    <p:extLst>
      <p:ext uri="{BB962C8B-B14F-4D97-AF65-F5344CB8AC3E}">
        <p14:creationId xmlns:p14="http://schemas.microsoft.com/office/powerpoint/2010/main" val="3722973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415600" y="593367"/>
            <a:ext cx="5680400" cy="763600"/>
          </a:xfrm>
          <a:prstGeom prst="rect">
            <a:avLst/>
          </a:prstGeom>
        </p:spPr>
        <p:txBody>
          <a:bodyPr spcFirstLastPara="1" wrap="square" lIns="121900" tIns="121900" rIns="121900" bIns="121900" anchor="t" anchorCtr="0">
            <a:normAutofit fontScale="90000"/>
          </a:bodyPr>
          <a:lstStyle/>
          <a:p>
            <a:r>
              <a:rPr lang="en-US" dirty="0"/>
              <a:t>Chabizone.com</a:t>
            </a:r>
            <a:endParaRPr dirty="0"/>
          </a:p>
        </p:txBody>
      </p:sp>
      <p:sp>
        <p:nvSpPr>
          <p:cNvPr id="179" name="Google Shape;179;p29"/>
          <p:cNvSpPr txBox="1">
            <a:spLocks noGrp="1"/>
          </p:cNvSpPr>
          <p:nvPr>
            <p:ph type="body" idx="1"/>
          </p:nvPr>
        </p:nvSpPr>
        <p:spPr>
          <a:xfrm>
            <a:off x="415600" y="1648800"/>
            <a:ext cx="5128400" cy="4486800"/>
          </a:xfrm>
          <a:prstGeom prst="rect">
            <a:avLst/>
          </a:prstGeom>
        </p:spPr>
        <p:txBody>
          <a:bodyPr spcFirstLastPara="1" wrap="square" lIns="121900" tIns="121900" rIns="121900" bIns="121900" anchor="t" anchorCtr="0">
            <a:normAutofit/>
          </a:bodyPr>
          <a:lstStyle/>
          <a:p>
            <a:pPr marL="0" indent="0">
              <a:spcAft>
                <a:spcPts val="1600"/>
              </a:spcAft>
              <a:buNone/>
            </a:pPr>
            <a:r>
              <a:rPr lang="en" dirty="0"/>
              <a:t>Scan the QR code with your phone to obtain more information from my website. </a:t>
            </a:r>
          </a:p>
          <a:p>
            <a:pPr marL="0" indent="0">
              <a:spcAft>
                <a:spcPts val="1600"/>
              </a:spcAft>
              <a:buNone/>
            </a:pPr>
            <a:endParaRPr lang="en" dirty="0"/>
          </a:p>
          <a:p>
            <a:pPr marL="0" indent="0">
              <a:spcAft>
                <a:spcPts val="1600"/>
              </a:spcAft>
              <a:buNone/>
            </a:pPr>
            <a:r>
              <a:rPr lang="en-US" b="1" dirty="0" err="1"/>
              <a:t>Miigwech</a:t>
            </a:r>
            <a:r>
              <a:rPr lang="en-US" b="1" dirty="0"/>
              <a:t> - Thank you – </a:t>
            </a:r>
            <a:r>
              <a:rPr lang="en-US" dirty="0" err="1"/>
              <a:t>Anishinaabemowin</a:t>
            </a:r>
            <a:endParaRPr lang="en-US" dirty="0"/>
          </a:p>
          <a:p>
            <a:pPr marL="0" indent="0">
              <a:spcAft>
                <a:spcPts val="1600"/>
              </a:spcAft>
              <a:buNone/>
            </a:pPr>
            <a:endParaRPr lang="en-US" b="1" dirty="0"/>
          </a:p>
          <a:p>
            <a:pPr marL="0" indent="0">
              <a:spcAft>
                <a:spcPts val="1600"/>
              </a:spcAft>
              <a:buNone/>
            </a:pPr>
            <a:r>
              <a:rPr lang="en-US" b="1" dirty="0"/>
              <a:t>Thank you A-</a:t>
            </a:r>
            <a:r>
              <a:rPr lang="en-US" b="1" dirty="0" err="1"/>
              <a:t>ya</a:t>
            </a:r>
            <a:r>
              <a:rPr lang="en-US" b="1" dirty="0"/>
              <a:t>-qui-Bogs and “Cherokee Sally” my 4</a:t>
            </a:r>
            <a:r>
              <a:rPr lang="en-US" b="1" baseline="30000" dirty="0"/>
              <a:t>th</a:t>
            </a:r>
            <a:r>
              <a:rPr lang="en-US" b="1" dirty="0"/>
              <a:t> and 5</a:t>
            </a:r>
            <a:r>
              <a:rPr lang="en-US" b="1" baseline="30000" dirty="0"/>
              <a:t>th</a:t>
            </a:r>
            <a:r>
              <a:rPr lang="en-US" b="1" dirty="0"/>
              <a:t> Grandmothers who are calling me to do </a:t>
            </a:r>
            <a:r>
              <a:rPr lang="en-US" b="1"/>
              <a:t>this research. </a:t>
            </a:r>
            <a:endParaRPr b="1" dirty="0"/>
          </a:p>
        </p:txBody>
      </p:sp>
      <p:pic>
        <p:nvPicPr>
          <p:cNvPr id="180" name="Google Shape;180;p29"/>
          <p:cNvPicPr preferRelativeResize="0"/>
          <p:nvPr/>
        </p:nvPicPr>
        <p:blipFill>
          <a:blip r:embed="rId3">
            <a:alphaModFix/>
          </a:blip>
          <a:stretch>
            <a:fillRect/>
          </a:stretch>
        </p:blipFill>
        <p:spPr>
          <a:xfrm>
            <a:off x="5878300" y="678466"/>
            <a:ext cx="5898101" cy="5898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77E8-B0E2-44AC-B4F0-D66A8123FC2A}"/>
              </a:ext>
            </a:extLst>
          </p:cNvPr>
          <p:cNvSpPr>
            <a:spLocks noGrp="1"/>
          </p:cNvSpPr>
          <p:nvPr>
            <p:ph type="title"/>
          </p:nvPr>
        </p:nvSpPr>
        <p:spPr/>
        <p:txBody>
          <a:bodyPr/>
          <a:lstStyle/>
          <a:p>
            <a:r>
              <a:rPr lang="en-US" dirty="0"/>
              <a:t>President Elect of GLEAMS</a:t>
            </a:r>
          </a:p>
        </p:txBody>
      </p:sp>
      <p:sp>
        <p:nvSpPr>
          <p:cNvPr id="3" name="Content Placeholder 2">
            <a:extLst>
              <a:ext uri="{FF2B5EF4-FFF2-40B4-BE49-F238E27FC236}">
                <a16:creationId xmlns:a16="http://schemas.microsoft.com/office/drawing/2014/main" id="{2400F0E9-FDB6-4260-B292-35D158BF8CFC}"/>
              </a:ext>
            </a:extLst>
          </p:cNvPr>
          <p:cNvSpPr>
            <a:spLocks noGrp="1"/>
          </p:cNvSpPr>
          <p:nvPr>
            <p:ph idx="1"/>
          </p:nvPr>
        </p:nvSpPr>
        <p:spPr>
          <a:xfrm>
            <a:off x="2589212" y="1507067"/>
            <a:ext cx="8915400" cy="4404155"/>
          </a:xfrm>
        </p:spPr>
        <p:txBody>
          <a:bodyPr/>
          <a:lstStyle/>
          <a:p>
            <a:r>
              <a:rPr lang="en-US" dirty="0"/>
              <a:t>Great Lakes Educators of Aquatic and Marine Sciences.</a:t>
            </a:r>
          </a:p>
          <a:p>
            <a:r>
              <a:rPr lang="en-US" dirty="0"/>
              <a:t>Lake Michigan has always felt like a part of me having been born in Chicago at Edgewater Hospital. </a:t>
            </a:r>
          </a:p>
          <a:p>
            <a:endParaRPr lang="en-US" dirty="0"/>
          </a:p>
        </p:txBody>
      </p:sp>
      <p:pic>
        <p:nvPicPr>
          <p:cNvPr id="5" name="Picture 4">
            <a:extLst>
              <a:ext uri="{FF2B5EF4-FFF2-40B4-BE49-F238E27FC236}">
                <a16:creationId xmlns:a16="http://schemas.microsoft.com/office/drawing/2014/main" id="{3096DED7-6326-4BCE-BC3F-251E6390A234}"/>
              </a:ext>
            </a:extLst>
          </p:cNvPr>
          <p:cNvPicPr>
            <a:picLocks noChangeAspect="1"/>
          </p:cNvPicPr>
          <p:nvPr/>
        </p:nvPicPr>
        <p:blipFill>
          <a:blip r:embed="rId3"/>
          <a:stretch>
            <a:fillRect/>
          </a:stretch>
        </p:blipFill>
        <p:spPr>
          <a:xfrm>
            <a:off x="3674533" y="2439342"/>
            <a:ext cx="4964667" cy="3666613"/>
          </a:xfrm>
          <a:prstGeom prst="rect">
            <a:avLst/>
          </a:prstGeom>
        </p:spPr>
      </p:pic>
    </p:spTree>
    <p:extLst>
      <p:ext uri="{BB962C8B-B14F-4D97-AF65-F5344CB8AC3E}">
        <p14:creationId xmlns:p14="http://schemas.microsoft.com/office/powerpoint/2010/main" val="1017859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50A1-6C30-4C9B-8F58-115AF06F7773}"/>
              </a:ext>
            </a:extLst>
          </p:cNvPr>
          <p:cNvSpPr>
            <a:spLocks noGrp="1"/>
          </p:cNvSpPr>
          <p:nvPr>
            <p:ph type="title"/>
          </p:nvPr>
        </p:nvSpPr>
        <p:spPr>
          <a:xfrm>
            <a:off x="2592925" y="624110"/>
            <a:ext cx="8911687" cy="2037810"/>
          </a:xfrm>
        </p:spPr>
        <p:txBody>
          <a:bodyPr>
            <a:normAutofit fontScale="90000"/>
          </a:bodyPr>
          <a:lstStyle/>
          <a:p>
            <a:r>
              <a:rPr lang="en-US" dirty="0"/>
              <a:t>Active Member of </a:t>
            </a:r>
            <a:r>
              <a:rPr lang="en-US" dirty="0">
                <a:hlinkClick r:id="rId3"/>
              </a:rPr>
              <a:t>Friends of the Fox River</a:t>
            </a:r>
            <a:r>
              <a:rPr lang="en-US" dirty="0"/>
              <a:t>. </a:t>
            </a:r>
            <a:br>
              <a:rPr lang="en-US" dirty="0"/>
            </a:br>
            <a:br>
              <a:rPr lang="en-US" dirty="0"/>
            </a:br>
            <a:r>
              <a:rPr lang="en-US" dirty="0">
                <a:hlinkClick r:id="rId4"/>
              </a:rPr>
              <a:t>Watershed Warriors</a:t>
            </a:r>
            <a:r>
              <a:rPr lang="en-US" dirty="0"/>
              <a:t>- A documentary made with my Environmental Science Students</a:t>
            </a:r>
          </a:p>
        </p:txBody>
      </p:sp>
      <p:pic>
        <p:nvPicPr>
          <p:cNvPr id="4" name="Content Placeholder 3">
            <a:extLst>
              <a:ext uri="{FF2B5EF4-FFF2-40B4-BE49-F238E27FC236}">
                <a16:creationId xmlns:a16="http://schemas.microsoft.com/office/drawing/2014/main" id="{C305D872-0E4C-4C30-899E-3413CDA530E0}"/>
              </a:ext>
            </a:extLst>
          </p:cNvPr>
          <p:cNvPicPr>
            <a:picLocks noGrp="1" noChangeAspect="1"/>
          </p:cNvPicPr>
          <p:nvPr>
            <p:ph idx="1"/>
          </p:nvPr>
        </p:nvPicPr>
        <p:blipFill>
          <a:blip r:embed="rId5"/>
          <a:stretch>
            <a:fillRect/>
          </a:stretch>
        </p:blipFill>
        <p:spPr>
          <a:xfrm>
            <a:off x="4860925" y="2870200"/>
            <a:ext cx="3457575" cy="1323975"/>
          </a:xfrm>
          <a:prstGeom prst="rect">
            <a:avLst/>
          </a:prstGeom>
        </p:spPr>
      </p:pic>
    </p:spTree>
    <p:extLst>
      <p:ext uri="{BB962C8B-B14F-4D97-AF65-F5344CB8AC3E}">
        <p14:creationId xmlns:p14="http://schemas.microsoft.com/office/powerpoint/2010/main" val="576420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D1E4-4792-4246-A10A-5E13F895634E}"/>
              </a:ext>
            </a:extLst>
          </p:cNvPr>
          <p:cNvSpPr>
            <a:spLocks noGrp="1"/>
          </p:cNvSpPr>
          <p:nvPr>
            <p:ph type="title"/>
          </p:nvPr>
        </p:nvSpPr>
        <p:spPr/>
        <p:txBody>
          <a:bodyPr>
            <a:normAutofit/>
          </a:bodyPr>
          <a:lstStyle/>
          <a:p>
            <a:r>
              <a:rPr lang="en-US" sz="4400" dirty="0"/>
              <a:t>It’s a new Dawn. It’s a new Day</a:t>
            </a:r>
          </a:p>
        </p:txBody>
      </p:sp>
      <p:sp>
        <p:nvSpPr>
          <p:cNvPr id="3" name="Content Placeholder 2">
            <a:extLst>
              <a:ext uri="{FF2B5EF4-FFF2-40B4-BE49-F238E27FC236}">
                <a16:creationId xmlns:a16="http://schemas.microsoft.com/office/drawing/2014/main" id="{4FED9240-9345-4A6C-9A70-10590EAE7870}"/>
              </a:ext>
            </a:extLst>
          </p:cNvPr>
          <p:cNvSpPr>
            <a:spLocks noGrp="1"/>
          </p:cNvSpPr>
          <p:nvPr>
            <p:ph idx="1"/>
          </p:nvPr>
        </p:nvSpPr>
        <p:spPr/>
        <p:txBody>
          <a:bodyPr/>
          <a:lstStyle/>
          <a:p>
            <a:r>
              <a:rPr lang="en-US" sz="2400" dirty="0"/>
              <a:t>NOVEMBER 15, 2021 - White House Commits to </a:t>
            </a:r>
            <a:r>
              <a:rPr lang="en-US" sz="2400" dirty="0">
                <a:highlight>
                  <a:srgbClr val="FFFF00"/>
                </a:highlight>
              </a:rPr>
              <a:t>Elevating Indigenous Knowledge </a:t>
            </a:r>
            <a:r>
              <a:rPr lang="en-US" sz="2400" dirty="0"/>
              <a:t>in Federal Policy Decisions</a:t>
            </a:r>
          </a:p>
          <a:p>
            <a:r>
              <a:rPr lang="en-US" sz="2400" dirty="0"/>
              <a:t>For the first time in more than three decades since its inception, the </a:t>
            </a:r>
            <a:r>
              <a:rPr lang="en-US" sz="2400" b="1" dirty="0">
                <a:highlight>
                  <a:srgbClr val="FFFF00"/>
                </a:highlight>
              </a:rPr>
              <a:t>Intergovernmental Panel on Climate Change (IPCC) mentioned the term “colonialism” in a 2022 report</a:t>
            </a:r>
            <a:r>
              <a:rPr lang="en-US" sz="2400" dirty="0"/>
              <a:t>. Leading climate scientists acknowledged that colonialism is a historic and ongoing driver of the climate </a:t>
            </a:r>
            <a:r>
              <a:rPr lang="en-US" sz="2400" dirty="0" err="1"/>
              <a:t>crisis.Sep</a:t>
            </a:r>
            <a:r>
              <a:rPr lang="en-US" sz="2400" dirty="0"/>
              <a:t> 21, 2022</a:t>
            </a:r>
          </a:p>
          <a:p>
            <a:r>
              <a:rPr lang="en-US" sz="2400" dirty="0">
                <a:hlinkClick r:id="rId3"/>
              </a:rPr>
              <a:t>Youth V. Gov </a:t>
            </a:r>
            <a:r>
              <a:rPr lang="en-US" sz="2400" dirty="0"/>
              <a:t>– Juliana v. The United States</a:t>
            </a:r>
          </a:p>
          <a:p>
            <a:endParaRPr lang="en-US" dirty="0"/>
          </a:p>
        </p:txBody>
      </p:sp>
    </p:spTree>
    <p:extLst>
      <p:ext uri="{BB962C8B-B14F-4D97-AF65-F5344CB8AC3E}">
        <p14:creationId xmlns:p14="http://schemas.microsoft.com/office/powerpoint/2010/main" val="166512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5592405" y="278367"/>
            <a:ext cx="6184000" cy="2736800"/>
          </a:xfrm>
          <a:prstGeom prst="rect">
            <a:avLst/>
          </a:prstGeom>
        </p:spPr>
        <p:txBody>
          <a:bodyPr spcFirstLastPara="1" wrap="square" lIns="121900" tIns="121900" rIns="121900" bIns="121900" anchor="b" anchorCtr="0">
            <a:normAutofit/>
          </a:bodyPr>
          <a:lstStyle/>
          <a:p>
            <a:r>
              <a:rPr lang="en" dirty="0">
                <a:solidFill>
                  <a:schemeClr val="bg2">
                    <a:lumMod val="10000"/>
                  </a:schemeClr>
                </a:solidFill>
              </a:rPr>
              <a:t>This is Helen Hunt Jackson</a:t>
            </a:r>
            <a:endParaRPr dirty="0">
              <a:solidFill>
                <a:schemeClr val="bg2">
                  <a:lumMod val="10000"/>
                </a:schemeClr>
              </a:solidFill>
            </a:endParaRPr>
          </a:p>
        </p:txBody>
      </p:sp>
      <p:sp>
        <p:nvSpPr>
          <p:cNvPr id="64" name="Google Shape;64;p14"/>
          <p:cNvSpPr txBox="1">
            <a:spLocks noGrp="1"/>
          </p:cNvSpPr>
          <p:nvPr>
            <p:ph type="subTitle" idx="1"/>
          </p:nvPr>
        </p:nvSpPr>
        <p:spPr>
          <a:xfrm>
            <a:off x="6096000" y="3015167"/>
            <a:ext cx="5680400" cy="2736800"/>
          </a:xfrm>
          <a:prstGeom prst="rect">
            <a:avLst/>
          </a:prstGeom>
        </p:spPr>
        <p:txBody>
          <a:bodyPr spcFirstLastPara="1" wrap="square" lIns="121900" tIns="121900" rIns="121900" bIns="121900" anchor="t" anchorCtr="0">
            <a:normAutofit/>
          </a:bodyPr>
          <a:lstStyle/>
          <a:p>
            <a:pPr marL="0" indent="0"/>
            <a:r>
              <a:rPr lang="en"/>
              <a:t>She wrote extensively in the late 1800’s about the atrocities and brutalities being done to Native Americans.</a:t>
            </a:r>
            <a:endParaRPr/>
          </a:p>
          <a:p>
            <a:pPr marL="0" indent="0"/>
            <a:r>
              <a:rPr lang="en"/>
              <a:t>This is an example of someone who should be in a textbook. </a:t>
            </a:r>
            <a:endParaRPr/>
          </a:p>
        </p:txBody>
      </p:sp>
      <p:pic>
        <p:nvPicPr>
          <p:cNvPr id="65" name="Google Shape;65;p14"/>
          <p:cNvPicPr preferRelativeResize="0"/>
          <p:nvPr/>
        </p:nvPicPr>
        <p:blipFill>
          <a:blip r:embed="rId3">
            <a:alphaModFix/>
          </a:blip>
          <a:stretch>
            <a:fillRect/>
          </a:stretch>
        </p:blipFill>
        <p:spPr>
          <a:xfrm>
            <a:off x="170577" y="1"/>
            <a:ext cx="3818731" cy="5865233"/>
          </a:xfrm>
          <a:prstGeom prst="rect">
            <a:avLst/>
          </a:prstGeom>
          <a:noFill/>
          <a:ln>
            <a:noFill/>
          </a:ln>
        </p:spPr>
      </p:pic>
      <p:pic>
        <p:nvPicPr>
          <p:cNvPr id="66" name="Google Shape;66;p14"/>
          <p:cNvPicPr preferRelativeResize="0"/>
          <p:nvPr/>
        </p:nvPicPr>
        <p:blipFill>
          <a:blip r:embed="rId4">
            <a:alphaModFix/>
          </a:blip>
          <a:stretch>
            <a:fillRect/>
          </a:stretch>
        </p:blipFill>
        <p:spPr>
          <a:xfrm>
            <a:off x="3208067" y="2424934"/>
            <a:ext cx="2629400" cy="41473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77467" y="0"/>
            <a:ext cx="6167200" cy="2302800"/>
          </a:xfrm>
          <a:prstGeom prst="rect">
            <a:avLst/>
          </a:prstGeom>
        </p:spPr>
        <p:txBody>
          <a:bodyPr spcFirstLastPara="1" wrap="square" lIns="121900" tIns="121900" rIns="121900" bIns="121900" anchor="t" anchorCtr="0">
            <a:normAutofit fontScale="90000"/>
          </a:bodyPr>
          <a:lstStyle/>
          <a:p>
            <a:r>
              <a:rPr lang="en"/>
              <a:t>Hope - </a:t>
            </a:r>
            <a:endParaRPr/>
          </a:p>
          <a:p>
            <a:r>
              <a:rPr lang="en"/>
              <a:t>Had she been represented by the constitution what would she have contributed?</a:t>
            </a:r>
            <a:endParaRPr/>
          </a:p>
        </p:txBody>
      </p:sp>
      <p:sp>
        <p:nvSpPr>
          <p:cNvPr id="72" name="Google Shape;72;p15"/>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73" name="Google Shape;73;p15">
            <a:hlinkClick r:id="rId3"/>
          </p:cNvPr>
          <p:cNvPicPr preferRelativeResize="0"/>
          <p:nvPr/>
        </p:nvPicPr>
        <p:blipFill>
          <a:blip r:embed="rId4">
            <a:alphaModFix/>
          </a:blip>
          <a:stretch>
            <a:fillRect/>
          </a:stretch>
        </p:blipFill>
        <p:spPr>
          <a:xfrm>
            <a:off x="177469" y="2302800"/>
            <a:ext cx="3826379" cy="4555200"/>
          </a:xfrm>
          <a:prstGeom prst="rect">
            <a:avLst/>
          </a:prstGeom>
          <a:noFill/>
          <a:ln>
            <a:noFill/>
          </a:ln>
        </p:spPr>
      </p:pic>
      <p:pic>
        <p:nvPicPr>
          <p:cNvPr id="74" name="Google Shape;74;p15"/>
          <p:cNvPicPr preferRelativeResize="0"/>
          <p:nvPr/>
        </p:nvPicPr>
        <p:blipFill>
          <a:blip r:embed="rId5">
            <a:alphaModFix/>
          </a:blip>
          <a:stretch>
            <a:fillRect/>
          </a:stretch>
        </p:blipFill>
        <p:spPr>
          <a:xfrm>
            <a:off x="6262800" y="364000"/>
            <a:ext cx="5929200" cy="6130000"/>
          </a:xfrm>
          <a:prstGeom prst="rect">
            <a:avLst/>
          </a:prstGeom>
          <a:noFill/>
          <a:ln>
            <a:noFill/>
          </a:ln>
        </p:spPr>
      </p:pic>
      <p:pic>
        <p:nvPicPr>
          <p:cNvPr id="75" name="Google Shape;75;p15">
            <a:hlinkClick r:id="rId3"/>
          </p:cNvPr>
          <p:cNvPicPr preferRelativeResize="0"/>
          <p:nvPr/>
        </p:nvPicPr>
        <p:blipFill>
          <a:blip r:embed="rId6">
            <a:alphaModFix/>
          </a:blip>
          <a:stretch>
            <a:fillRect/>
          </a:stretch>
        </p:blipFill>
        <p:spPr>
          <a:xfrm>
            <a:off x="2707801" y="4347468"/>
            <a:ext cx="2969767" cy="1979833"/>
          </a:xfrm>
          <a:prstGeom prst="rect">
            <a:avLst/>
          </a:prstGeom>
          <a:noFill/>
          <a:ln>
            <a:noFill/>
          </a:ln>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4839</TotalTime>
  <Words>2144</Words>
  <Application>Microsoft Office PowerPoint</Application>
  <PresentationFormat>Widescreen</PresentationFormat>
  <Paragraphs>166</Paragraphs>
  <Slides>41</Slides>
  <Notes>40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Century Gothic</vt:lpstr>
      <vt:lpstr>Trebuchet MS</vt:lpstr>
      <vt:lpstr>Wingdings 3</vt:lpstr>
      <vt:lpstr>Wisp</vt:lpstr>
      <vt:lpstr>Facet</vt:lpstr>
      <vt:lpstr>Teaching Indigenous First Nations Science and History</vt:lpstr>
      <vt:lpstr>PowerPoint Presentation</vt:lpstr>
      <vt:lpstr>“Aaniin, which can be used as a greeting, conveys acknowledging the light within another person that is the same light within oneself.”</vt:lpstr>
      <vt:lpstr>Welcome Bozho - Potawatomi and Anishinaabemowin Anamikàge (Welcome) • Algonquins ______________________________________________ </vt:lpstr>
      <vt:lpstr>President Elect of GLEAMS</vt:lpstr>
      <vt:lpstr>Active Member of Friends of the Fox River.   Watershed Warriors- A documentary made with my Environmental Science Students</vt:lpstr>
      <vt:lpstr>It’s a new Dawn. It’s a new Day</vt:lpstr>
      <vt:lpstr>This is Helen Hunt Jackson</vt:lpstr>
      <vt:lpstr>Hope -  Had she been represented by the constitution what would she have contributed?</vt:lpstr>
      <vt:lpstr>Where did the idea of a democracy come from? </vt:lpstr>
      <vt:lpstr>PowerPoint Presentation</vt:lpstr>
      <vt:lpstr>What does Robin WK have to say?</vt:lpstr>
      <vt:lpstr>Hallie Morrison "Essential Voyage" Indigenous Wisdom Will Save Us All (2022, 20 minute duration)  </vt:lpstr>
      <vt:lpstr>From the Convention of Biological Diversity and Indigenous Peoples</vt:lpstr>
      <vt:lpstr>Working with Local Indigenous People is working with those whose culture is directly connected to the land we live on.  </vt:lpstr>
      <vt:lpstr>Indigenous Knowledges Can Transform the Future of Public Education. </vt:lpstr>
      <vt:lpstr>Traditional Ecological Knowledge Co-evolves </vt:lpstr>
      <vt:lpstr>Corn, beans, squash - The 3 sisters</vt:lpstr>
      <vt:lpstr>Our paths are joined. </vt:lpstr>
      <vt:lpstr>PowerPoint Presentation</vt:lpstr>
      <vt:lpstr>Nature now has a seat at society’s governing bodies thanks to TEK.</vt:lpstr>
      <vt:lpstr>It is time to reach back and learn and teach the true history of science through all perspectives. </vt:lpstr>
      <vt:lpstr>Gitche Gumee and the Great Lakes</vt:lpstr>
      <vt:lpstr>The Great Lakes had names already before the colonizers arrived. </vt:lpstr>
      <vt:lpstr>Minisan – Website- Connecting Ojibwe Ecological Knowledge and Climate Change in the Apostle Islands </vt:lpstr>
      <vt:lpstr>My intent is to ally and co-conspire with Indigenous voices to learn from and enhance my science teaching content. </vt:lpstr>
      <vt:lpstr>When we research it is with love to pass on information to our students to help them make the world a better place. </vt:lpstr>
      <vt:lpstr>Indigenous Science involves a relationship with nature. </vt:lpstr>
      <vt:lpstr>You are part of Nature and Nature is part of you. </vt:lpstr>
      <vt:lpstr>Mitakuye Oyasin – We are all related – It reflects the Lakota view of Interconnectedness. </vt:lpstr>
      <vt:lpstr>Why are the Great Lakes important? </vt:lpstr>
      <vt:lpstr>Kittahawa and Jean Baptiste Point DuSable</vt:lpstr>
      <vt:lpstr>Checagou – Algonquin for the stinky wild leeks </vt:lpstr>
      <vt:lpstr>Children’s Literature</vt:lpstr>
      <vt:lpstr>“We are still here.” </vt:lpstr>
      <vt:lpstr>This book tells the story of Starved Rock. Also, the origin story of how the Ojibwe came to the Superior region. </vt:lpstr>
      <vt:lpstr>Young people need to learn water does not come from a bottle. </vt:lpstr>
      <vt:lpstr>These books are based on the original Water Walkers.</vt:lpstr>
      <vt:lpstr>Josephine Mandamin   Original Water Walker</vt:lpstr>
      <vt:lpstr>These words were spoken on Turtle Island for 1000s of years before its colonization. </vt:lpstr>
      <vt:lpstr>Chabizone.com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Gitche Gumee and the Great Lakes</dc:title>
  <dc:creator>Chabi, Deborah</dc:creator>
  <cp:lastModifiedBy>Chabi, Deborah</cp:lastModifiedBy>
  <cp:revision>35</cp:revision>
  <cp:lastPrinted>2023-04-26T12:52:49Z</cp:lastPrinted>
  <dcterms:created xsi:type="dcterms:W3CDTF">2023-02-21T19:31:13Z</dcterms:created>
  <dcterms:modified xsi:type="dcterms:W3CDTF">2023-04-26T22:13:28Z</dcterms:modified>
</cp:coreProperties>
</file>